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62" r:id="rId2"/>
    <p:sldId id="318" r:id="rId3"/>
    <p:sldId id="270" r:id="rId4"/>
    <p:sldId id="288" r:id="rId5"/>
    <p:sldId id="309" r:id="rId6"/>
    <p:sldId id="258" r:id="rId7"/>
    <p:sldId id="289" r:id="rId8"/>
    <p:sldId id="259" r:id="rId9"/>
    <p:sldId id="260" r:id="rId10"/>
    <p:sldId id="271" r:id="rId11"/>
    <p:sldId id="257" r:id="rId12"/>
    <p:sldId id="295" r:id="rId13"/>
    <p:sldId id="261" r:id="rId14"/>
    <p:sldId id="266" r:id="rId15"/>
    <p:sldId id="263" r:id="rId16"/>
    <p:sldId id="267" r:id="rId17"/>
    <p:sldId id="268" r:id="rId18"/>
    <p:sldId id="274" r:id="rId19"/>
    <p:sldId id="302" r:id="rId20"/>
    <p:sldId id="303" r:id="rId21"/>
    <p:sldId id="320" r:id="rId22"/>
    <p:sldId id="272" r:id="rId23"/>
    <p:sldId id="273" r:id="rId24"/>
    <p:sldId id="290" r:id="rId25"/>
    <p:sldId id="291" r:id="rId26"/>
    <p:sldId id="301" r:id="rId27"/>
    <p:sldId id="275" r:id="rId28"/>
    <p:sldId id="276" r:id="rId29"/>
    <p:sldId id="277" r:id="rId30"/>
    <p:sldId id="287" r:id="rId31"/>
    <p:sldId id="293" r:id="rId32"/>
    <p:sldId id="294" r:id="rId33"/>
    <p:sldId id="319" r:id="rId34"/>
    <p:sldId id="298" r:id="rId35"/>
    <p:sldId id="310" r:id="rId36"/>
    <p:sldId id="316" r:id="rId37"/>
    <p:sldId id="315" r:id="rId38"/>
    <p:sldId id="306" r:id="rId39"/>
    <p:sldId id="278" r:id="rId40"/>
    <p:sldId id="279" r:id="rId41"/>
    <p:sldId id="282" r:id="rId42"/>
    <p:sldId id="281" r:id="rId43"/>
    <p:sldId id="297" r:id="rId44"/>
    <p:sldId id="296" r:id="rId45"/>
    <p:sldId id="312" r:id="rId46"/>
    <p:sldId id="311" r:id="rId47"/>
    <p:sldId id="313" r:id="rId48"/>
    <p:sldId id="317" r:id="rId49"/>
    <p:sldId id="314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100"/>
    <a:srgbClr val="FF6A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4660"/>
  </p:normalViewPr>
  <p:slideViewPr>
    <p:cSldViewPr snapToGrid="0">
      <p:cViewPr varScale="1">
        <p:scale>
          <a:sx n="65" d="100"/>
          <a:sy n="65" d="100"/>
        </p:scale>
        <p:origin x="96" y="3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DF8D7-58C7-40A9-AF60-C4F58A6C2935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C64C18-7C9B-4AF6-96DD-CB0526615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496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64C18-7C9B-4AF6-96DD-CB0526615A2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844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2F06-BD81-41BF-B4B1-4F951D9C5D39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6108B-CBF3-4955-B70B-3F3A9CD64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01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2F06-BD81-41BF-B4B1-4F951D9C5D39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6108B-CBF3-4955-B70B-3F3A9CD64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73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2F06-BD81-41BF-B4B1-4F951D9C5D39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6108B-CBF3-4955-B70B-3F3A9CD64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6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2F06-BD81-41BF-B4B1-4F951D9C5D39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6108B-CBF3-4955-B70B-3F3A9CD64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151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2F06-BD81-41BF-B4B1-4F951D9C5D39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6108B-CBF3-4955-B70B-3F3A9CD64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0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2F06-BD81-41BF-B4B1-4F951D9C5D39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6108B-CBF3-4955-B70B-3F3A9CD64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2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2F06-BD81-41BF-B4B1-4F951D9C5D39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6108B-CBF3-4955-B70B-3F3A9CD64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829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2F06-BD81-41BF-B4B1-4F951D9C5D39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6108B-CBF3-4955-B70B-3F3A9CD64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987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2F06-BD81-41BF-B4B1-4F951D9C5D39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6108B-CBF3-4955-B70B-3F3A9CD64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347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2F06-BD81-41BF-B4B1-4F951D9C5D39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6108B-CBF3-4955-B70B-3F3A9CD64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118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2F06-BD81-41BF-B4B1-4F951D9C5D39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6108B-CBF3-4955-B70B-3F3A9CD64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26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F2F06-BD81-41BF-B4B1-4F951D9C5D39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6108B-CBF3-4955-B70B-3F3A9CD64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171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NMBU-Data-Science/RENT/blob/master/src/RENT/Classification_example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7907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l-NL" b="1" dirty="0" smtClean="0">
                <a:solidFill>
                  <a:schemeClr val="bg1"/>
                </a:solidFill>
              </a:rPr>
              <a:t>SLEEEP </a:t>
            </a:r>
            <a:r>
              <a:rPr lang="nl-NL" b="1" dirty="0" err="1" smtClean="0">
                <a:solidFill>
                  <a:schemeClr val="bg1"/>
                </a:solidFill>
              </a:rPr>
              <a:t>study</a:t>
            </a:r>
            <a:r>
              <a:rPr lang="nl-NL" b="1" dirty="0" smtClean="0">
                <a:solidFill>
                  <a:schemeClr val="bg1"/>
                </a:solidFill>
              </a:rPr>
              <a:t> </a:t>
            </a:r>
            <a:br>
              <a:rPr lang="nl-NL" b="1" dirty="0" smtClean="0">
                <a:solidFill>
                  <a:schemeClr val="bg1"/>
                </a:solidFill>
              </a:rPr>
            </a:br>
            <a:r>
              <a:rPr lang="nl-NL" b="1" dirty="0" err="1" smtClean="0">
                <a:solidFill>
                  <a:schemeClr val="bg1"/>
                </a:solidFill>
              </a:rPr>
              <a:t>comprehensive</a:t>
            </a:r>
            <a:r>
              <a:rPr lang="nl-NL" b="1" dirty="0" smtClean="0">
                <a:solidFill>
                  <a:schemeClr val="bg1"/>
                </a:solidFill>
              </a:rPr>
              <a:t> </a:t>
            </a:r>
            <a:r>
              <a:rPr lang="nl-NL" b="1" dirty="0" err="1" smtClean="0">
                <a:solidFill>
                  <a:schemeClr val="bg1"/>
                </a:solidFill>
              </a:rPr>
              <a:t>documentation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b="1" dirty="0" smtClean="0">
                <a:solidFill>
                  <a:schemeClr val="bg1"/>
                </a:solidFill>
              </a:rPr>
              <a:t>Maarten Poirot, December 2021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2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7907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b="1" dirty="0" smtClean="0">
                <a:solidFill>
                  <a:schemeClr val="bg1"/>
                </a:solidFill>
              </a:rPr>
              <a:t>2. </a:t>
            </a:r>
            <a:r>
              <a:rPr lang="nl-NL" b="1" dirty="0" err="1" smtClean="0">
                <a:solidFill>
                  <a:schemeClr val="bg1"/>
                </a:solidFill>
              </a:rPr>
              <a:t>Segmenting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64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Overview</a:t>
            </a:r>
            <a:r>
              <a:rPr lang="nl-NL" dirty="0" smtClean="0"/>
              <a:t> of data </a:t>
            </a:r>
            <a:r>
              <a:rPr lang="nl-NL" dirty="0" err="1" smtClean="0"/>
              <a:t>generated</a:t>
            </a:r>
            <a:r>
              <a:rPr lang="nl-NL" dirty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7245927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l-NL" dirty="0" err="1" smtClean="0"/>
              <a:t>Segmentations</a:t>
            </a:r>
            <a:endParaRPr lang="nl-NL" dirty="0" smtClean="0"/>
          </a:p>
          <a:p>
            <a:pPr marL="514350" indent="-514350">
              <a:buFont typeface="+mj-lt"/>
              <a:buAutoNum type="arabicPeriod"/>
            </a:pPr>
            <a:r>
              <a:rPr lang="nl-NL" dirty="0" err="1" smtClean="0"/>
              <a:t>segs_vuno</a:t>
            </a:r>
            <a:r>
              <a:rPr lang="nl-NL" dirty="0" smtClean="0"/>
              <a:t>                 (was </a:t>
            </a:r>
            <a:r>
              <a:rPr lang="nl-NL" dirty="0" err="1"/>
              <a:t>provided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 smtClean="0"/>
              <a:t>us</a:t>
            </a:r>
            <a:r>
              <a:rPr lang="nl-NL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segs_samseg</a:t>
            </a:r>
            <a:r>
              <a:rPr lang="nl-NL" dirty="0"/>
              <a:t> </a:t>
            </a:r>
            <a:endParaRPr lang="nl-NL" dirty="0" smtClean="0"/>
          </a:p>
          <a:p>
            <a:pPr marL="514350" indent="-514350">
              <a:buFont typeface="+mj-lt"/>
              <a:buAutoNum type="arabicPeriod"/>
            </a:pPr>
            <a:r>
              <a:rPr lang="nl-NL" dirty="0" err="1" smtClean="0"/>
              <a:t>segs_freesurfer</a:t>
            </a:r>
            <a:endParaRPr lang="nl-NL" dirty="0"/>
          </a:p>
          <a:p>
            <a:pPr marL="514350" indent="-514350">
              <a:buFont typeface="+mj-lt"/>
              <a:buAutoNum type="arabicPeriod"/>
            </a:pPr>
            <a:r>
              <a:rPr lang="nl-NL" dirty="0" err="1" smtClean="0"/>
              <a:t>segs_fastsurfer</a:t>
            </a:r>
            <a:endParaRPr lang="nl-NL" dirty="0" smtClean="0"/>
          </a:p>
          <a:p>
            <a:pPr marL="0" indent="0">
              <a:buNone/>
            </a:pPr>
            <a:r>
              <a:rPr lang="nl-NL" dirty="0" err="1" smtClean="0"/>
              <a:t>Radiomic</a:t>
            </a:r>
            <a:r>
              <a:rPr lang="nl-NL" dirty="0" smtClean="0"/>
              <a:t> features</a:t>
            </a:r>
            <a:endParaRPr lang="nl-NL" dirty="0"/>
          </a:p>
          <a:p>
            <a:r>
              <a:rPr lang="nl-NL" dirty="0" err="1" smtClean="0"/>
              <a:t>rads_freesurfer</a:t>
            </a:r>
            <a:endParaRPr lang="nl-NL" dirty="0" smtClean="0"/>
          </a:p>
          <a:p>
            <a:r>
              <a:rPr lang="nl-NL" dirty="0" err="1" smtClean="0"/>
              <a:t>rads_freesurfer</a:t>
            </a:r>
            <a:endParaRPr lang="nl-NL" dirty="0" smtClean="0"/>
          </a:p>
          <a:p>
            <a:r>
              <a:rPr lang="nl-NL" dirty="0" err="1" smtClean="0"/>
              <a:t>rads_fastsurfer</a:t>
            </a:r>
            <a:endParaRPr lang="nl-NL" dirty="0" smtClean="0"/>
          </a:p>
          <a:p>
            <a:r>
              <a:rPr lang="nl-NL" dirty="0" err="1" smtClean="0"/>
              <a:t>rads_samseg</a:t>
            </a:r>
            <a:endParaRPr lang="nl-NL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485730" y="-1"/>
            <a:ext cx="3706270" cy="6763149"/>
            <a:chOff x="8052820" y="-789969"/>
            <a:chExt cx="4139180" cy="755311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52820" y="-789969"/>
              <a:ext cx="4139180" cy="478639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52820" y="3964733"/>
              <a:ext cx="4139180" cy="2798416"/>
            </a:xfrm>
            <a:prstGeom prst="rect">
              <a:avLst/>
            </a:prstGeom>
          </p:spPr>
        </p:pic>
      </p:grpSp>
      <p:sp>
        <p:nvSpPr>
          <p:cNvPr id="9" name="Right Arrow 8"/>
          <p:cNvSpPr/>
          <p:nvPr/>
        </p:nvSpPr>
        <p:spPr>
          <a:xfrm rot="5400000">
            <a:off x="9939819" y="3910736"/>
            <a:ext cx="798091" cy="862148"/>
          </a:xfrm>
          <a:prstGeom prst="rightArrow">
            <a:avLst/>
          </a:prstGeom>
          <a:solidFill>
            <a:srgbClr val="FFFF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052060" y="3371951"/>
            <a:ext cx="3429800" cy="6176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ASEG-run_bulk.sh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052060" y="4098131"/>
            <a:ext cx="3429800" cy="6176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FastSurfer-run_bulk.sh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52060" y="2693832"/>
            <a:ext cx="3429800" cy="6176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SAMSEG-run_bulk.sh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052060" y="5868142"/>
            <a:ext cx="3429800" cy="6176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1radiomics_compute.py</a:t>
            </a:r>
          </a:p>
        </p:txBody>
      </p:sp>
    </p:spTree>
    <p:extLst>
      <p:ext uri="{BB962C8B-B14F-4D97-AF65-F5344CB8AC3E}">
        <p14:creationId xmlns:p14="http://schemas.microsoft.com/office/powerpoint/2010/main" val="2978968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Preprocessing T1 MEMPRAGE </a:t>
            </a:r>
            <a:r>
              <a:rPr lang="nl-NL" dirty="0" err="1" smtClean="0"/>
              <a:t>to</a:t>
            </a:r>
            <a:r>
              <a:rPr lang="nl-NL" dirty="0" smtClean="0"/>
              <a:t> BRAIN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130135"/>
            <a:ext cx="5181600" cy="4046827"/>
          </a:xfrm>
        </p:spPr>
        <p:txBody>
          <a:bodyPr>
            <a:normAutofit lnSpcReduction="10000"/>
          </a:bodyPr>
          <a:lstStyle/>
          <a:p>
            <a:r>
              <a:rPr lang="nl-NL" dirty="0" smtClean="0"/>
              <a:t>                                         </a:t>
            </a:r>
            <a:r>
              <a:rPr lang="nl-NL" dirty="0" err="1" smtClean="0"/>
              <a:t>also</a:t>
            </a:r>
            <a:r>
              <a:rPr lang="nl-NL" dirty="0" smtClean="0"/>
              <a:t> </a:t>
            </a:r>
            <a:r>
              <a:rPr lang="nl-NL" dirty="0" err="1" smtClean="0"/>
              <a:t>preprocesses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data (</a:t>
            </a:r>
            <a:r>
              <a:rPr lang="nl-NL" dirty="0" err="1" smtClean="0"/>
              <a:t>normalization</a:t>
            </a:r>
            <a:r>
              <a:rPr lang="nl-NL" dirty="0" smtClean="0"/>
              <a:t>, se </a:t>
            </a:r>
            <a:r>
              <a:rPr lang="nl-NL" dirty="0" err="1" smtClean="0"/>
              <a:t>the</a:t>
            </a:r>
            <a:r>
              <a:rPr lang="nl-NL" dirty="0" smtClean="0"/>
              <a:t> manuscript </a:t>
            </a:r>
            <a:r>
              <a:rPr lang="nl-NL" dirty="0" err="1" smtClean="0"/>
              <a:t>for</a:t>
            </a:r>
            <a:r>
              <a:rPr lang="nl-NL" dirty="0" smtClean="0"/>
              <a:t> details).</a:t>
            </a:r>
          </a:p>
          <a:p>
            <a:endParaRPr lang="nl-NL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443267"/>
            <a:ext cx="5181600" cy="37336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l-NL" dirty="0"/>
              <a:t>We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smtClean="0"/>
              <a:t>these </a:t>
            </a:r>
            <a:r>
              <a:rPr lang="nl-NL" dirty="0" err="1" smtClean="0"/>
              <a:t>processed</a:t>
            </a:r>
            <a:r>
              <a:rPr lang="nl-NL" dirty="0" smtClean="0"/>
              <a:t> </a:t>
            </a:r>
            <a:r>
              <a:rPr lang="nl-NL" dirty="0"/>
              <a:t>T1 in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analyses. </a:t>
            </a:r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difference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raw</a:t>
            </a:r>
            <a:r>
              <a:rPr lang="nl-NL" dirty="0"/>
              <a:t> T1 data “MEMPRAGE”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processed</a:t>
            </a:r>
            <a:r>
              <a:rPr lang="nl-NL" dirty="0"/>
              <a:t> T1 data: “BRAIN</a:t>
            </a:r>
            <a:r>
              <a:rPr lang="nl-NL" dirty="0" smtClean="0"/>
              <a:t>”</a:t>
            </a:r>
          </a:p>
          <a:p>
            <a:endParaRPr lang="nl-NL" dirty="0"/>
          </a:p>
          <a:p>
            <a:pPr marL="0" indent="0">
              <a:buNone/>
            </a:pPr>
            <a:r>
              <a:rPr lang="nl-NL" dirty="0" smtClean="0"/>
              <a:t>(these files </a:t>
            </a:r>
            <a:r>
              <a:rPr lang="nl-NL" dirty="0" err="1" smtClean="0"/>
              <a:t>were</a:t>
            </a:r>
            <a:r>
              <a:rPr lang="nl-NL" dirty="0" smtClean="0"/>
              <a:t> </a:t>
            </a:r>
            <a:r>
              <a:rPr lang="nl-NL" dirty="0" err="1" smtClean="0"/>
              <a:t>originally</a:t>
            </a:r>
            <a:r>
              <a:rPr lang="nl-NL" dirty="0" smtClean="0"/>
              <a:t> </a:t>
            </a:r>
            <a:r>
              <a:rPr lang="nl-NL" dirty="0" err="1" smtClean="0"/>
              <a:t>called</a:t>
            </a:r>
            <a:r>
              <a:rPr lang="nl-NL" dirty="0" smtClean="0"/>
              <a:t> </a:t>
            </a:r>
            <a:r>
              <a:rPr lang="nl-NL" dirty="0" err="1" smtClean="0"/>
              <a:t>brain.mgz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FreeSurfer </a:t>
            </a:r>
            <a:r>
              <a:rPr lang="nl-NL" dirty="0" err="1" smtClean="0"/>
              <a:t>convention</a:t>
            </a:r>
            <a:r>
              <a:rPr lang="nl-NL" dirty="0" smtClean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38200" y="1825625"/>
            <a:ext cx="3429800" cy="6176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FastSurfer-run_bulk.sh</a:t>
            </a:r>
          </a:p>
        </p:txBody>
      </p:sp>
    </p:spTree>
    <p:extLst>
      <p:ext uri="{BB962C8B-B14F-4D97-AF65-F5344CB8AC3E}">
        <p14:creationId xmlns:p14="http://schemas.microsoft.com/office/powerpoint/2010/main" val="1657449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1. </a:t>
            </a:r>
            <a:r>
              <a:rPr lang="nl-NL" dirty="0" err="1" smtClean="0"/>
              <a:t>Generation</a:t>
            </a:r>
            <a:r>
              <a:rPr lang="nl-NL" dirty="0" smtClean="0"/>
              <a:t> of </a:t>
            </a:r>
            <a:r>
              <a:rPr lang="nl-NL" dirty="0" err="1" smtClean="0"/>
              <a:t>segs_vuno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3340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 err="1" smtClean="0"/>
              <a:t>Vuno</a:t>
            </a:r>
            <a:r>
              <a:rPr lang="nl-NL" dirty="0" smtClean="0"/>
              <a:t> </a:t>
            </a:r>
            <a:r>
              <a:rPr lang="nl-NL" dirty="0" err="1" smtClean="0"/>
              <a:t>segmentations</a:t>
            </a:r>
            <a:r>
              <a:rPr lang="nl-NL" dirty="0" smtClean="0"/>
              <a:t> </a:t>
            </a:r>
            <a:r>
              <a:rPr lang="nl-NL" dirty="0" err="1" smtClean="0"/>
              <a:t>were</a:t>
            </a:r>
            <a:r>
              <a:rPr lang="nl-NL" dirty="0" smtClean="0"/>
              <a:t> </a:t>
            </a:r>
            <a:r>
              <a:rPr lang="nl-NL" dirty="0" err="1" smtClean="0"/>
              <a:t>not</a:t>
            </a:r>
            <a:r>
              <a:rPr lang="nl-NL" dirty="0" smtClean="0"/>
              <a:t> perfect off </a:t>
            </a:r>
            <a:r>
              <a:rPr lang="nl-NL" dirty="0" err="1" smtClean="0"/>
              <a:t>the</a:t>
            </a:r>
            <a:r>
              <a:rPr lang="nl-NL" dirty="0" smtClean="0"/>
              <a:t> bat:</a:t>
            </a:r>
          </a:p>
          <a:p>
            <a:r>
              <a:rPr lang="nl-NL" dirty="0" smtClean="0"/>
              <a:t>Labels </a:t>
            </a:r>
            <a:r>
              <a:rPr lang="nl-NL" dirty="0" err="1" smtClean="0"/>
              <a:t>were</a:t>
            </a:r>
            <a:r>
              <a:rPr lang="nl-NL" dirty="0" smtClean="0"/>
              <a:t> </a:t>
            </a:r>
            <a:r>
              <a:rPr lang="nl-NL" dirty="0" err="1" smtClean="0"/>
              <a:t>not</a:t>
            </a:r>
            <a:r>
              <a:rPr lang="nl-NL" dirty="0" smtClean="0"/>
              <a:t> conform </a:t>
            </a:r>
            <a:r>
              <a:rPr lang="nl-NL" dirty="0" err="1" smtClean="0"/>
              <a:t>FreeSurfer</a:t>
            </a:r>
            <a:r>
              <a:rPr lang="nl-NL" dirty="0" smtClean="0"/>
              <a:t> </a:t>
            </a:r>
            <a:r>
              <a:rPr lang="nl-NL" dirty="0" err="1" smtClean="0"/>
              <a:t>definitions</a:t>
            </a:r>
            <a:endParaRPr lang="nl-NL" dirty="0" smtClean="0"/>
          </a:p>
          <a:p>
            <a:r>
              <a:rPr lang="nl-NL" dirty="0" err="1" smtClean="0"/>
              <a:t>Affine</a:t>
            </a:r>
            <a:r>
              <a:rPr lang="nl-NL" dirty="0" smtClean="0"/>
              <a:t> </a:t>
            </a:r>
            <a:r>
              <a:rPr lang="nl-NL" dirty="0" err="1" smtClean="0"/>
              <a:t>transform</a:t>
            </a:r>
            <a:r>
              <a:rPr lang="nl-NL" dirty="0" smtClean="0"/>
              <a:t> was reset </a:t>
            </a:r>
            <a:br>
              <a:rPr lang="nl-NL" dirty="0" smtClean="0"/>
            </a:br>
            <a:r>
              <a:rPr lang="nl-NL" dirty="0" smtClean="0"/>
              <a:t>(</a:t>
            </a:r>
            <a:r>
              <a:rPr lang="nl-NL" dirty="0" err="1" smtClean="0"/>
              <a:t>this</a:t>
            </a:r>
            <a:r>
              <a:rPr lang="nl-NL" dirty="0" smtClean="0"/>
              <a:t> </a:t>
            </a:r>
            <a:r>
              <a:rPr lang="nl-NL" dirty="0" err="1" smtClean="0"/>
              <a:t>also</a:t>
            </a:r>
            <a:r>
              <a:rPr lang="nl-NL" dirty="0" smtClean="0"/>
              <a:t> </a:t>
            </a:r>
            <a:r>
              <a:rPr lang="nl-NL" dirty="0" err="1" smtClean="0"/>
              <a:t>flips</a:t>
            </a:r>
            <a:r>
              <a:rPr lang="nl-NL" dirty="0" smtClean="0"/>
              <a:t> L-R)</a:t>
            </a:r>
          </a:p>
          <a:p>
            <a:endParaRPr lang="nl-NL" dirty="0"/>
          </a:p>
          <a:p>
            <a:pPr marL="0" indent="0">
              <a:buNone/>
            </a:pPr>
            <a:r>
              <a:rPr lang="nl-NL" dirty="0" err="1" smtClean="0"/>
              <a:t>Done</a:t>
            </a:r>
            <a:r>
              <a:rPr lang="nl-NL" dirty="0" smtClean="0"/>
              <a:t> </a:t>
            </a:r>
            <a:r>
              <a:rPr lang="nl-NL" dirty="0" err="1" smtClean="0"/>
              <a:t>using</a:t>
            </a:r>
            <a:r>
              <a:rPr lang="nl-NL" dirty="0" smtClean="0"/>
              <a:t> a </a:t>
            </a:r>
            <a:r>
              <a:rPr lang="nl-NL" dirty="0" err="1" smtClean="0"/>
              <a:t>lookup-table</a:t>
            </a:r>
            <a:r>
              <a:rPr lang="nl-NL" dirty="0" smtClean="0"/>
              <a:t> (</a:t>
            </a:r>
            <a:r>
              <a:rPr lang="nl-NL" dirty="0" err="1" smtClean="0"/>
              <a:t>vuno-lut.pkl</a:t>
            </a:r>
            <a:r>
              <a:rPr lang="nl-NL" dirty="0" smtClean="0"/>
              <a:t>)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using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affine</a:t>
            </a:r>
            <a:r>
              <a:rPr lang="nl-NL" dirty="0" smtClean="0"/>
              <a:t> </a:t>
            </a:r>
            <a:r>
              <a:rPr lang="nl-NL" dirty="0" err="1" smtClean="0"/>
              <a:t>transform</a:t>
            </a:r>
            <a:r>
              <a:rPr lang="nl-NL" dirty="0" smtClean="0"/>
              <a:t> of </a:t>
            </a:r>
            <a:r>
              <a:rPr lang="nl-NL" dirty="0" err="1" smtClean="0"/>
              <a:t>the</a:t>
            </a:r>
            <a:r>
              <a:rPr lang="nl-NL" dirty="0" smtClean="0"/>
              <a:t> SAMSEG </a:t>
            </a:r>
            <a:r>
              <a:rPr lang="nl-NL" dirty="0" err="1" smtClean="0"/>
              <a:t>segs</a:t>
            </a:r>
            <a:r>
              <a:rPr lang="nl-NL" dirty="0" smtClean="0"/>
              <a:t>.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4809" y="3314022"/>
            <a:ext cx="2514951" cy="304842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9275885" y="2143052"/>
            <a:ext cx="2769576" cy="6176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VUNO-relabel.py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760" y="3314022"/>
            <a:ext cx="2636217" cy="304842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8477794" y="4493623"/>
            <a:ext cx="798091" cy="862148"/>
          </a:xfrm>
          <a:prstGeom prst="rightArrow">
            <a:avLst/>
          </a:prstGeom>
          <a:solidFill>
            <a:srgbClr val="FFFF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929091" y="6035410"/>
            <a:ext cx="2637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002_20180701_055836_2</a:t>
            </a:r>
          </a:p>
        </p:txBody>
      </p:sp>
    </p:spTree>
    <p:extLst>
      <p:ext uri="{BB962C8B-B14F-4D97-AF65-F5344CB8AC3E}">
        <p14:creationId xmlns:p14="http://schemas.microsoft.com/office/powerpoint/2010/main" val="1960348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2. </a:t>
            </a:r>
            <a:r>
              <a:rPr lang="nl-NL" dirty="0" err="1" smtClean="0"/>
              <a:t>Generation</a:t>
            </a:r>
            <a:r>
              <a:rPr lang="nl-NL" dirty="0" smtClean="0"/>
              <a:t> of </a:t>
            </a:r>
            <a:r>
              <a:rPr lang="nl-NL" dirty="0" err="1" smtClean="0"/>
              <a:t>segs_samseg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 err="1" smtClean="0"/>
              <a:t>This</a:t>
            </a:r>
            <a:r>
              <a:rPr lang="nl-NL" dirty="0" smtClean="0"/>
              <a:t> is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easiest</a:t>
            </a:r>
            <a:r>
              <a:rPr lang="nl-NL" dirty="0" smtClean="0"/>
              <a:t> as </a:t>
            </a:r>
            <a:r>
              <a:rPr lang="nl-NL" dirty="0" err="1" smtClean="0"/>
              <a:t>samseg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run straight on </a:t>
            </a:r>
            <a:r>
              <a:rPr lang="nl-NL" dirty="0" err="1" smtClean="0"/>
              <a:t>nifit</a:t>
            </a:r>
            <a:r>
              <a:rPr lang="nl-NL" dirty="0" smtClean="0"/>
              <a:t> files </a:t>
            </a:r>
            <a:r>
              <a:rPr lang="nl-NL" dirty="0" err="1" smtClean="0"/>
              <a:t>and</a:t>
            </a:r>
            <a:r>
              <a:rPr lang="nl-NL" dirty="0" smtClean="0"/>
              <a:t> v.7.1.0 </a:t>
            </a:r>
            <a:r>
              <a:rPr lang="nl-NL" dirty="0" err="1" smtClean="0"/>
              <a:t>came</a:t>
            </a:r>
            <a:r>
              <a:rPr lang="nl-NL" dirty="0" smtClean="0"/>
              <a:t> </a:t>
            </a:r>
            <a:r>
              <a:rPr lang="nl-NL" dirty="0" err="1" smtClean="0"/>
              <a:t>preinstalled</a:t>
            </a:r>
            <a:r>
              <a:rPr lang="nl-NL" dirty="0" smtClean="0"/>
              <a:t> on </a:t>
            </a:r>
            <a:r>
              <a:rPr lang="nl-NL" dirty="0" err="1" smtClean="0"/>
              <a:t>Hinton</a:t>
            </a:r>
            <a:r>
              <a:rPr lang="nl-NL" dirty="0" smtClean="0"/>
              <a:t>.</a:t>
            </a:r>
          </a:p>
          <a:p>
            <a:endParaRPr lang="nl-NL" dirty="0"/>
          </a:p>
          <a:p>
            <a:r>
              <a:rPr lang="nl-NL" dirty="0" err="1" smtClean="0"/>
              <a:t>Results</a:t>
            </a:r>
            <a:r>
              <a:rPr lang="nl-NL" dirty="0" smtClean="0"/>
              <a:t> </a:t>
            </a:r>
            <a:r>
              <a:rPr lang="nl-NL" dirty="0" err="1" smtClean="0"/>
              <a:t>need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moved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converted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mgz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nifti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9275885" y="4036951"/>
            <a:ext cx="2769576" cy="6176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SAMSEG-run_bulk.sh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275885" y="2143052"/>
            <a:ext cx="2769576" cy="6176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SAMSEG-copy-and-convert.py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895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3. </a:t>
            </a:r>
            <a:r>
              <a:rPr lang="nl-NL" dirty="0" err="1" smtClean="0"/>
              <a:t>Generation</a:t>
            </a:r>
            <a:r>
              <a:rPr lang="nl-NL" dirty="0" smtClean="0"/>
              <a:t> of </a:t>
            </a:r>
            <a:r>
              <a:rPr lang="nl-NL" dirty="0" err="1" smtClean="0"/>
              <a:t>segs_freesurfer</a:t>
            </a:r>
            <a:r>
              <a:rPr lang="nl-NL" dirty="0" smtClean="0"/>
              <a:t> (1/2)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 smtClean="0"/>
              <a:t>FreeSurfer</a:t>
            </a:r>
            <a:r>
              <a:rPr lang="nl-NL" dirty="0" smtClean="0"/>
              <a:t> </a:t>
            </a:r>
            <a:r>
              <a:rPr lang="nl-NL" dirty="0" err="1" smtClean="0"/>
              <a:t>only</a:t>
            </a:r>
            <a:r>
              <a:rPr lang="nl-NL" dirty="0" smtClean="0"/>
              <a:t> </a:t>
            </a:r>
            <a:r>
              <a:rPr lang="nl-NL" dirty="0" err="1" smtClean="0"/>
              <a:t>works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a </a:t>
            </a:r>
            <a:r>
              <a:rPr lang="nl-NL" dirty="0" err="1" smtClean="0"/>
              <a:t>specific</a:t>
            </a:r>
            <a:r>
              <a:rPr lang="nl-NL" dirty="0" smtClean="0"/>
              <a:t> directory format:</a:t>
            </a:r>
          </a:p>
          <a:p>
            <a:pPr marL="0" indent="0">
              <a:buNone/>
            </a:pPr>
            <a:r>
              <a:rPr lang="nl-N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…data/sub-001/</a:t>
            </a:r>
            <a:r>
              <a:rPr lang="nl-NL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mri</a:t>
            </a:r>
            <a:r>
              <a:rPr lang="nl-N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nl-NL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</a:t>
            </a:r>
            <a:r>
              <a:rPr lang="nl-N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/001.mgz</a:t>
            </a:r>
          </a:p>
          <a:p>
            <a:pPr marL="0" indent="0">
              <a:buNone/>
            </a:pPr>
            <a:r>
              <a:rPr lang="nl-NL" dirty="0" err="1" smtClean="0"/>
              <a:t>So</a:t>
            </a:r>
            <a:r>
              <a:rPr lang="nl-NL" dirty="0" smtClean="0"/>
              <a:t> we </a:t>
            </a:r>
            <a:r>
              <a:rPr lang="nl-NL" dirty="0" err="1" smtClean="0"/>
              <a:t>create</a:t>
            </a:r>
            <a:r>
              <a:rPr lang="nl-NL" dirty="0" smtClean="0"/>
              <a:t> a </a:t>
            </a:r>
            <a:r>
              <a:rPr lang="nl-NL" dirty="0" err="1" smtClean="0"/>
              <a:t>FreeSurferWorking</a:t>
            </a:r>
            <a:r>
              <a:rPr lang="nl-NL" dirty="0" smtClean="0"/>
              <a:t> directory 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 err="1" smtClean="0"/>
              <a:t>And</a:t>
            </a:r>
            <a:r>
              <a:rPr lang="nl-NL" dirty="0" smtClean="0"/>
              <a:t> copy </a:t>
            </a:r>
            <a:r>
              <a:rPr lang="nl-NL" dirty="0" err="1" smtClean="0"/>
              <a:t>everything</a:t>
            </a:r>
            <a:r>
              <a:rPr lang="nl-NL" dirty="0" smtClean="0"/>
              <a:t> over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our</a:t>
            </a:r>
            <a:r>
              <a:rPr lang="nl-NL" dirty="0" smtClean="0"/>
              <a:t> directory </a:t>
            </a:r>
            <a:r>
              <a:rPr lang="nl-NL" dirty="0" err="1" smtClean="0"/>
              <a:t>structure</a:t>
            </a:r>
            <a:r>
              <a:rPr lang="nl-NL" dirty="0" smtClean="0"/>
              <a:t> </a:t>
            </a:r>
            <a:r>
              <a:rPr lang="nl-NL" dirty="0" err="1" smtClean="0"/>
              <a:t>after</a:t>
            </a:r>
            <a:r>
              <a:rPr lang="nl-NL" dirty="0" smtClean="0"/>
              <a:t> we are </a:t>
            </a:r>
            <a:r>
              <a:rPr lang="nl-NL" dirty="0" err="1" smtClean="0"/>
              <a:t>done</a:t>
            </a:r>
            <a:r>
              <a:rPr lang="nl-NL" dirty="0" smtClean="0"/>
              <a:t>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9275885" y="4590867"/>
            <a:ext cx="2769576" cy="6176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ASEG-copy-and-convert.py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9275885" y="3383652"/>
            <a:ext cx="2769576" cy="6176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ASEG-run_bulk.sh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248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8987246" y="1358537"/>
            <a:ext cx="3204754" cy="4818426"/>
          </a:xfrm>
          <a:prstGeom prst="roundRect">
            <a:avLst>
              <a:gd name="adj" fmla="val 60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Undoing</a:t>
            </a:r>
            <a:r>
              <a:rPr lang="nl-NL" dirty="0" smtClean="0"/>
              <a:t> </a:t>
            </a:r>
            <a:r>
              <a:rPr lang="nl-NL" dirty="0" err="1" smtClean="0"/>
              <a:t>resampling</a:t>
            </a:r>
            <a:r>
              <a:rPr lang="nl-NL" dirty="0" smtClean="0"/>
              <a:t> &amp; </a:t>
            </a:r>
            <a:r>
              <a:rPr lang="nl-NL" dirty="0" err="1" smtClean="0"/>
              <a:t>registration</a:t>
            </a:r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3. </a:t>
            </a:r>
            <a:r>
              <a:rPr lang="nl-NL" dirty="0" err="1" smtClean="0"/>
              <a:t>Generation</a:t>
            </a:r>
            <a:r>
              <a:rPr lang="nl-NL" dirty="0" smtClean="0"/>
              <a:t> of </a:t>
            </a:r>
            <a:r>
              <a:rPr lang="nl-NL" dirty="0" err="1" smtClean="0"/>
              <a:t>segs_freesurfer</a:t>
            </a:r>
            <a:r>
              <a:rPr lang="nl-NL" dirty="0"/>
              <a:t> </a:t>
            </a:r>
            <a:r>
              <a:rPr lang="nl-NL" dirty="0" smtClean="0"/>
              <a:t>(2/2</a:t>
            </a:r>
            <a:r>
              <a:rPr lang="nl-NL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 smtClean="0"/>
              <a:t>FreeSurfer</a:t>
            </a:r>
            <a:r>
              <a:rPr lang="nl-NL" dirty="0" smtClean="0"/>
              <a:t> </a:t>
            </a:r>
            <a:r>
              <a:rPr lang="nl-NL" dirty="0" err="1" smtClean="0"/>
              <a:t>results</a:t>
            </a:r>
            <a:r>
              <a:rPr lang="nl-NL" dirty="0" smtClean="0"/>
              <a:t> are </a:t>
            </a:r>
            <a:r>
              <a:rPr lang="nl-NL" dirty="0" err="1" smtClean="0"/>
              <a:t>registered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resampled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default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need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put back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original</a:t>
            </a:r>
            <a:r>
              <a:rPr lang="nl-NL" dirty="0" smtClean="0"/>
              <a:t> </a:t>
            </a:r>
            <a:r>
              <a:rPr lang="nl-NL" dirty="0" err="1" smtClean="0"/>
              <a:t>space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overlap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Vuno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SAMSEG.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 smtClean="0"/>
          </a:p>
          <a:p>
            <a:pPr marL="0" indent="0">
              <a:buNone/>
            </a:pPr>
            <a:r>
              <a:rPr lang="nl-NL" dirty="0" smtClean="0"/>
              <a:t>For </a:t>
            </a:r>
            <a:r>
              <a:rPr lang="nl-NL" dirty="0" err="1" smtClean="0"/>
              <a:t>this</a:t>
            </a:r>
            <a:r>
              <a:rPr lang="nl-NL" dirty="0" smtClean="0"/>
              <a:t> </a:t>
            </a:r>
            <a:r>
              <a:rPr lang="nl-NL" dirty="0" err="1" smtClean="0"/>
              <a:t>process</a:t>
            </a:r>
            <a:r>
              <a:rPr lang="nl-NL" dirty="0" smtClean="0"/>
              <a:t> we </a:t>
            </a:r>
            <a:r>
              <a:rPr lang="nl-NL" dirty="0" err="1" smtClean="0"/>
              <a:t>need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de-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recompress</a:t>
            </a:r>
            <a:r>
              <a:rPr lang="nl-NL" dirty="0" smtClean="0"/>
              <a:t>, </a:t>
            </a:r>
            <a:r>
              <a:rPr lang="nl-NL" dirty="0" err="1" smtClean="0"/>
              <a:t>and</a:t>
            </a:r>
            <a:r>
              <a:rPr lang="nl-NL" dirty="0" smtClean="0"/>
              <a:t> check </a:t>
            </a:r>
            <a:r>
              <a:rPr lang="nl-NL" dirty="0" err="1" smtClean="0"/>
              <a:t>if</a:t>
            </a:r>
            <a:r>
              <a:rPr lang="nl-NL" dirty="0" smtClean="0"/>
              <a:t> </a:t>
            </a:r>
            <a:r>
              <a:rPr lang="nl-NL" dirty="0" err="1" smtClean="0"/>
              <a:t>our</a:t>
            </a:r>
            <a:r>
              <a:rPr lang="nl-NL" dirty="0" smtClean="0"/>
              <a:t> issue has been </a:t>
            </a:r>
            <a:r>
              <a:rPr lang="nl-NL" dirty="0" err="1" smtClean="0"/>
              <a:t>fixed</a:t>
            </a:r>
            <a:r>
              <a:rPr lang="nl-NL" dirty="0" smtClean="0"/>
              <a:t> </a:t>
            </a:r>
            <a:r>
              <a:rPr lang="nl-NL" dirty="0" err="1" smtClean="0"/>
              <a:t>afterwards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275885" y="2143052"/>
            <a:ext cx="2769576" cy="6176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FreeSurfer-revert_spacing.m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9275885" y="2963263"/>
            <a:ext cx="2769576" cy="100371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Freesurfer-clean_names_after_revert_spacing.py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275885" y="4454326"/>
            <a:ext cx="2769576" cy="6176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Compress_niftis.py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275885" y="5315644"/>
            <a:ext cx="2769576" cy="6176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Check_if_seg_shapes_are_OK.py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285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4. </a:t>
            </a:r>
            <a:r>
              <a:rPr lang="nl-NL" dirty="0" err="1" smtClean="0"/>
              <a:t>Generation</a:t>
            </a:r>
            <a:r>
              <a:rPr lang="nl-NL" dirty="0" smtClean="0"/>
              <a:t> of </a:t>
            </a:r>
            <a:r>
              <a:rPr lang="nl-NL" dirty="0" err="1" smtClean="0"/>
              <a:t>segs_fastsurfer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 err="1" smtClean="0"/>
              <a:t>FastSurfer</a:t>
            </a:r>
            <a:r>
              <a:rPr lang="nl-NL" dirty="0" smtClean="0"/>
              <a:t> </a:t>
            </a:r>
            <a:r>
              <a:rPr lang="nl-NL" dirty="0" err="1" smtClean="0"/>
              <a:t>also</a:t>
            </a:r>
            <a:r>
              <a:rPr lang="nl-NL" dirty="0" smtClean="0"/>
              <a:t> </a:t>
            </a:r>
            <a:r>
              <a:rPr lang="nl-NL" dirty="0" err="1" smtClean="0"/>
              <a:t>makes</a:t>
            </a:r>
            <a:r>
              <a:rPr lang="nl-NL" dirty="0" smtClean="0"/>
              <a:t> </a:t>
            </a:r>
            <a:r>
              <a:rPr lang="nl-NL" dirty="0" err="1" smtClean="0"/>
              <a:t>use</a:t>
            </a:r>
            <a:r>
              <a:rPr lang="nl-NL" dirty="0" smtClean="0"/>
              <a:t> of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FreeSurferWorkingDirectory</a:t>
            </a:r>
            <a:r>
              <a:rPr lang="nl-NL" dirty="0" smtClean="0"/>
              <a:t>. </a:t>
            </a:r>
            <a:r>
              <a:rPr lang="nl-NL" dirty="0" err="1" smtClean="0"/>
              <a:t>However</a:t>
            </a:r>
            <a:r>
              <a:rPr lang="nl-NL" dirty="0" smtClean="0"/>
              <a:t>, </a:t>
            </a:r>
            <a:r>
              <a:rPr lang="nl-NL" dirty="0" err="1" smtClean="0"/>
              <a:t>destination</a:t>
            </a:r>
            <a:r>
              <a:rPr lang="nl-NL" dirty="0" smtClean="0"/>
              <a:t> of output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specified</a:t>
            </a:r>
            <a:r>
              <a:rPr lang="nl-NL" dirty="0" smtClean="0"/>
              <a:t>, </a:t>
            </a:r>
            <a:r>
              <a:rPr lang="nl-NL" dirty="0" err="1" smtClean="0"/>
              <a:t>so</a:t>
            </a:r>
            <a:r>
              <a:rPr lang="nl-NL" dirty="0" smtClean="0"/>
              <a:t> no copy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conversion</a:t>
            </a:r>
            <a:r>
              <a:rPr lang="nl-NL" dirty="0" smtClean="0"/>
              <a:t> is </a:t>
            </a:r>
            <a:r>
              <a:rPr lang="nl-NL" dirty="0" err="1" smtClean="0"/>
              <a:t>required</a:t>
            </a:r>
            <a:r>
              <a:rPr lang="nl-NL" dirty="0" smtClean="0"/>
              <a:t> </a:t>
            </a:r>
            <a:r>
              <a:rPr lang="nl-NL" dirty="0" err="1" smtClean="0"/>
              <a:t>afterwards</a:t>
            </a:r>
            <a:r>
              <a:rPr lang="nl-NL" dirty="0" smtClean="0"/>
              <a:t>.</a:t>
            </a:r>
          </a:p>
          <a:p>
            <a:pPr marL="0" indent="0">
              <a:buNone/>
            </a:pPr>
            <a:endParaRPr lang="nl-NL" dirty="0" smtClean="0"/>
          </a:p>
          <a:p>
            <a:pPr marL="0" indent="0">
              <a:buNone/>
            </a:pPr>
            <a:r>
              <a:rPr lang="nl-NL" dirty="0"/>
              <a:t>The exact </a:t>
            </a:r>
            <a:r>
              <a:rPr lang="nl-NL" dirty="0" err="1"/>
              <a:t>version</a:t>
            </a:r>
            <a:r>
              <a:rPr lang="nl-NL" dirty="0"/>
              <a:t> of </a:t>
            </a:r>
            <a:r>
              <a:rPr lang="nl-NL" dirty="0" err="1"/>
              <a:t>FastsSurfer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 is in </a:t>
            </a:r>
            <a:r>
              <a:rPr lang="nl-NL" dirty="0" err="1"/>
              <a:t>the</a:t>
            </a:r>
            <a:r>
              <a:rPr lang="nl-NL" dirty="0"/>
              <a:t> scripts dir as .</a:t>
            </a:r>
            <a:r>
              <a:rPr lang="nl-NL" dirty="0" smtClean="0"/>
              <a:t>zip </a:t>
            </a:r>
            <a:r>
              <a:rPr lang="nl-NL" dirty="0" err="1" smtClean="0"/>
              <a:t>FastSurfer</a:t>
            </a:r>
            <a:r>
              <a:rPr lang="nl-NL" dirty="0" smtClean="0"/>
              <a:t> </a:t>
            </a:r>
            <a:r>
              <a:rPr lang="nl-NL" dirty="0" err="1" smtClean="0"/>
              <a:t>uses</a:t>
            </a:r>
            <a:r>
              <a:rPr lang="nl-NL" dirty="0" smtClean="0"/>
              <a:t> a </a:t>
            </a:r>
            <a:r>
              <a:rPr lang="nl-NL" dirty="0" err="1" smtClean="0"/>
              <a:t>PyTorch</a:t>
            </a:r>
            <a:r>
              <a:rPr lang="nl-NL" dirty="0" smtClean="0"/>
              <a:t> backend. See fastsurfer-requirements.txt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versions</a:t>
            </a:r>
            <a:r>
              <a:rPr lang="nl-NL" dirty="0" smtClean="0"/>
              <a:t>. </a:t>
            </a:r>
            <a:endParaRPr lang="nl-NL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736624" y="4266085"/>
            <a:ext cx="2769576" cy="6176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FastSurfer-run_bulk.sh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457626"/>
            <a:ext cx="5944812" cy="2333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18121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4. </a:t>
            </a:r>
            <a:r>
              <a:rPr lang="nl-NL" dirty="0" err="1" smtClean="0"/>
              <a:t>Generation</a:t>
            </a:r>
            <a:r>
              <a:rPr lang="nl-NL" dirty="0" smtClean="0"/>
              <a:t> of </a:t>
            </a:r>
            <a:r>
              <a:rPr lang="nl-NL" dirty="0" err="1" smtClean="0"/>
              <a:t>segs_fastsurfer</a:t>
            </a:r>
            <a:r>
              <a:rPr lang="nl-NL" dirty="0" smtClean="0"/>
              <a:t> (2/2)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/>
              <a:t>The </a:t>
            </a:r>
            <a:r>
              <a:rPr lang="nl-NL" dirty="0" err="1"/>
              <a:t>same</a:t>
            </a:r>
            <a:r>
              <a:rPr lang="nl-NL" dirty="0"/>
              <a:t> steps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undoing</a:t>
            </a:r>
            <a:r>
              <a:rPr lang="nl-NL" dirty="0"/>
              <a:t> </a:t>
            </a:r>
            <a:r>
              <a:rPr lang="nl-NL" dirty="0" err="1"/>
              <a:t>registration</a:t>
            </a:r>
            <a:r>
              <a:rPr lang="nl-NL" dirty="0"/>
              <a:t> &amp; </a:t>
            </a:r>
            <a:r>
              <a:rPr lang="nl-NL" dirty="0" err="1"/>
              <a:t>resampling</a:t>
            </a:r>
            <a:r>
              <a:rPr lang="nl-NL" dirty="0"/>
              <a:t> are </a:t>
            </a:r>
            <a:r>
              <a:rPr lang="nl-NL" dirty="0" err="1"/>
              <a:t>performed</a:t>
            </a:r>
            <a:r>
              <a:rPr lang="nl-NL" dirty="0"/>
              <a:t>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87246" y="1358537"/>
            <a:ext cx="3204754" cy="4818426"/>
          </a:xfrm>
          <a:prstGeom prst="roundRect">
            <a:avLst>
              <a:gd name="adj" fmla="val 60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Undoing</a:t>
            </a:r>
            <a:r>
              <a:rPr lang="nl-NL" dirty="0" smtClean="0"/>
              <a:t> </a:t>
            </a:r>
            <a:r>
              <a:rPr lang="nl-NL" dirty="0" err="1" smtClean="0"/>
              <a:t>resampling</a:t>
            </a:r>
            <a:r>
              <a:rPr lang="nl-NL" dirty="0" smtClean="0"/>
              <a:t> &amp; </a:t>
            </a:r>
            <a:r>
              <a:rPr lang="nl-NL" dirty="0" err="1" smtClean="0"/>
              <a:t>registration</a:t>
            </a:r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9275885" y="2143052"/>
            <a:ext cx="2769576" cy="6176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FreeSurfer-revert_spacing.m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275885" y="2963263"/>
            <a:ext cx="2769576" cy="100371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Freesurfer-clean_names_after_revert_spacing.py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275885" y="4454326"/>
            <a:ext cx="2769576" cy="6176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Compress_niftis.py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9275885" y="5315644"/>
            <a:ext cx="2769576" cy="6176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Check_if_seg_shapes_are_OK.py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461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7907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b="1" dirty="0" smtClean="0">
                <a:solidFill>
                  <a:schemeClr val="bg1"/>
                </a:solidFill>
              </a:rPr>
              <a:t>2.5 </a:t>
            </a:r>
            <a:r>
              <a:rPr lang="nl-NL" b="1" dirty="0" err="1" smtClean="0">
                <a:solidFill>
                  <a:schemeClr val="bg1"/>
                </a:solidFill>
              </a:rPr>
              <a:t>Segmentation</a:t>
            </a:r>
            <a:r>
              <a:rPr lang="nl-NL" b="1" dirty="0" smtClean="0">
                <a:solidFill>
                  <a:schemeClr val="bg1"/>
                </a:solidFill>
              </a:rPr>
              <a:t> QC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644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List of terms you might encounter in code/data:</a:t>
            </a:r>
            <a:endParaRPr lang="en-US" sz="40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4249664"/>
              </p:ext>
            </p:extLst>
          </p:nvPr>
        </p:nvGraphicFramePr>
        <p:xfrm>
          <a:off x="838200" y="1825625"/>
          <a:ext cx="10515600" cy="479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79926795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595827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As encountered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6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smol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Feature selected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79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230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icc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Segmentation</a:t>
                      </a:r>
                      <a:r>
                        <a:rPr lang="en-US" baseline="0" dirty="0" smtClean="0"/>
                        <a:t> method variation ICC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830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icc2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Scan-rescan ICC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862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advanced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Feature engineered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628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Preprocessed MEMPRAGE</a:t>
                      </a:r>
                      <a:r>
                        <a:rPr lang="en-US" baseline="0" dirty="0" smtClean="0"/>
                        <a:t> data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385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Bar_graph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Box plot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335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Numbers larger than 4 in radiomics columns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Anatomical labels, see</a:t>
                      </a:r>
                      <a:r>
                        <a:rPr lang="en-US" baseline="0" dirty="0" smtClean="0"/>
                        <a:t> utils.py </a:t>
                      </a:r>
                      <a:r>
                        <a:rPr lang="en-US" baseline="0" dirty="0" err="1" smtClean="0"/>
                        <a:t>FreeSurfer_lut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6651471"/>
                  </a:ext>
                </a:extLst>
              </a:tr>
              <a:tr h="291592">
                <a:tc>
                  <a:txBody>
                    <a:bodyPr/>
                    <a:lstStyle/>
                    <a:p>
                      <a:r>
                        <a:rPr lang="en-US" dirty="0" smtClean="0"/>
                        <a:t>Numbers 1-4</a:t>
                      </a:r>
                      <a:r>
                        <a:rPr lang="en-US" baseline="0" dirty="0" smtClean="0"/>
                        <a:t> in radiomics labels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Time points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439578"/>
                  </a:ext>
                </a:extLst>
              </a:tr>
              <a:tr h="2174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829703"/>
                  </a:ext>
                </a:extLst>
              </a:tr>
              <a:tr h="1432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20138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6953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8200" y="6250305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Some of these terms are legacy from things we </a:t>
            </a:r>
            <a:r>
              <a:rPr lang="en-US" dirty="0" err="1" smtClean="0"/>
              <a:t>reconcidered</a:t>
            </a:r>
            <a:r>
              <a:rPr lang="en-US" dirty="0" smtClean="0"/>
              <a:t> during the research process. </a:t>
            </a:r>
          </a:p>
          <a:p>
            <a:r>
              <a:rPr lang="en-US" dirty="0" smtClean="0"/>
              <a:t>Some are explained later on in this document.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249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QC of </a:t>
            </a:r>
            <a:r>
              <a:rPr lang="nl-NL" dirty="0" err="1" smtClean="0"/>
              <a:t>semgentation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0415" y="0"/>
            <a:ext cx="4191585" cy="326753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4572" y="351108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/>
              <a:t>Segmentaiton</a:t>
            </a:r>
            <a:r>
              <a:rPr lang="en-US" dirty="0" smtClean="0"/>
              <a:t> results are </a:t>
            </a:r>
            <a:r>
              <a:rPr lang="en-US" dirty="0" err="1" smtClean="0"/>
              <a:t>oll</a:t>
            </a:r>
            <a:r>
              <a:rPr lang="en-US" dirty="0" smtClean="0"/>
              <a:t> </a:t>
            </a:r>
            <a:r>
              <a:rPr lang="en-US" dirty="0" err="1" smtClean="0"/>
              <a:t>korrect</a:t>
            </a:r>
            <a:r>
              <a:rPr lang="en-US" dirty="0" smtClean="0"/>
              <a:t> (OK)</a:t>
            </a:r>
          </a:p>
          <a:p>
            <a:endParaRPr lang="en-US" dirty="0" smtClean="0"/>
          </a:p>
          <a:p>
            <a:r>
              <a:rPr lang="en-US" dirty="0" smtClean="0"/>
              <a:t>Most of this code is </a:t>
            </a:r>
            <a:r>
              <a:rPr lang="en-US" dirty="0"/>
              <a:t>actually in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s5_Segmentations_ScoringAndVisualization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dirty="0" err="1" smtClean="0"/>
              <a:t>And</a:t>
            </a:r>
            <a:endParaRPr lang="nl-NL" dirty="0" smtClean="0"/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segmentation_sanity_check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064" y="3328370"/>
            <a:ext cx="5863936" cy="337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852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Why</a:t>
            </a:r>
            <a:r>
              <a:rPr lang="nl-NL" dirty="0" smtClean="0"/>
              <a:t> are </a:t>
            </a:r>
            <a:r>
              <a:rPr lang="nl-NL" dirty="0" err="1" smtClean="0"/>
              <a:t>there</a:t>
            </a:r>
            <a:r>
              <a:rPr lang="nl-NL" dirty="0" smtClean="0"/>
              <a:t> different feature sets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each</a:t>
            </a:r>
            <a:r>
              <a:rPr lang="nl-NL" smtClean="0"/>
              <a:t> tool?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950" y="2725342"/>
            <a:ext cx="6526078" cy="347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83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7907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b="1" dirty="0" smtClean="0">
                <a:solidFill>
                  <a:schemeClr val="bg1"/>
                </a:solidFill>
              </a:rPr>
              <a:t>3. </a:t>
            </a:r>
            <a:r>
              <a:rPr lang="nl-NL" b="1" dirty="0" err="1" smtClean="0">
                <a:solidFill>
                  <a:schemeClr val="bg1"/>
                </a:solidFill>
              </a:rPr>
              <a:t>Dice</a:t>
            </a:r>
            <a:r>
              <a:rPr lang="nl-NL" b="1" dirty="0" smtClean="0">
                <a:solidFill>
                  <a:schemeClr val="bg1"/>
                </a:solidFill>
              </a:rPr>
              <a:t> Analysis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23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Computing Dice	</a:t>
            </a: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5" r="7785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nl-NL" dirty="0" err="1" smtClean="0"/>
              <a:t>Produces</a:t>
            </a:r>
            <a:r>
              <a:rPr lang="nl-NL" dirty="0" smtClean="0"/>
              <a:t> </a:t>
            </a:r>
            <a:r>
              <a:rPr lang="nl-NL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label_dice_dict.pkl</a:t>
            </a:r>
            <a:endParaRPr lang="nl-NL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dirty="0" smtClean="0">
                <a:cs typeface="Courier New" panose="02070309020205020404" pitchFamily="49" charset="0"/>
              </a:rPr>
              <a:t>A </a:t>
            </a:r>
            <a:r>
              <a:rPr lang="nl-NL" dirty="0" err="1" smtClean="0">
                <a:cs typeface="Courier New" panose="02070309020205020404" pitchFamily="49" charset="0"/>
              </a:rPr>
              <a:t>dictionary</a:t>
            </a:r>
            <a:r>
              <a:rPr lang="nl-NL" dirty="0" smtClean="0">
                <a:cs typeface="Courier New" panose="02070309020205020404" pitchFamily="49" charset="0"/>
              </a:rPr>
              <a:t> </a:t>
            </a:r>
            <a:r>
              <a:rPr lang="nl-NL" dirty="0" err="1" smtClean="0">
                <a:cs typeface="Courier New" panose="02070309020205020404" pitchFamily="49" charset="0"/>
              </a:rPr>
              <a:t>with</a:t>
            </a:r>
            <a:r>
              <a:rPr lang="nl-NL" dirty="0" smtClean="0">
                <a:cs typeface="Courier New" panose="02070309020205020404" pitchFamily="49" charset="0"/>
              </a:rPr>
              <a:t> </a:t>
            </a:r>
            <a:r>
              <a:rPr lang="nl-NL" dirty="0" err="1" smtClean="0">
                <a:cs typeface="Courier New" panose="02070309020205020404" pitchFamily="49" charset="0"/>
              </a:rPr>
              <a:t>results</a:t>
            </a:r>
            <a:r>
              <a:rPr lang="nl-NL" dirty="0" smtClean="0">
                <a:cs typeface="Courier New" panose="02070309020205020404" pitchFamily="49" charset="0"/>
              </a:rPr>
              <a:t> </a:t>
            </a:r>
            <a:r>
              <a:rPr lang="nl-NL" dirty="0" err="1" smtClean="0">
                <a:cs typeface="Courier New" panose="02070309020205020404" pitchFamily="49" charset="0"/>
              </a:rPr>
              <a:t>for</a:t>
            </a:r>
            <a:r>
              <a:rPr lang="nl-NL" dirty="0" smtClean="0">
                <a:cs typeface="Courier New" panose="02070309020205020404" pitchFamily="49" charset="0"/>
              </a:rPr>
              <a:t> </a:t>
            </a:r>
            <a:r>
              <a:rPr lang="nl-NL" dirty="0" err="1" smtClean="0">
                <a:cs typeface="Courier New" panose="02070309020205020404" pitchFamily="49" charset="0"/>
              </a:rPr>
              <a:t>each</a:t>
            </a:r>
            <a:r>
              <a:rPr lang="nl-NL" dirty="0" smtClean="0">
                <a:cs typeface="Courier New" panose="02070309020205020404" pitchFamily="49" charset="0"/>
              </a:rPr>
              <a:t> </a:t>
            </a:r>
            <a:r>
              <a:rPr lang="nl-NL" dirty="0" err="1" smtClean="0">
                <a:cs typeface="Courier New" panose="02070309020205020404" pitchFamily="49" charset="0"/>
              </a:rPr>
              <a:t>combination</a:t>
            </a:r>
            <a:r>
              <a:rPr lang="nl-NL" dirty="0" smtClean="0">
                <a:cs typeface="Courier New" panose="02070309020205020404" pitchFamily="49" charset="0"/>
              </a:rPr>
              <a:t>, </a:t>
            </a:r>
            <a:r>
              <a:rPr lang="nl-NL" dirty="0" err="1" smtClean="0">
                <a:cs typeface="Courier New" panose="02070309020205020404" pitchFamily="49" charset="0"/>
              </a:rPr>
              <a:t>which</a:t>
            </a:r>
            <a:r>
              <a:rPr lang="nl-NL" dirty="0" smtClean="0">
                <a:cs typeface="Courier New" panose="02070309020205020404" pitchFamily="49" charset="0"/>
              </a:rPr>
              <a:t> in turn </a:t>
            </a:r>
            <a:r>
              <a:rPr lang="nl-NL" dirty="0" err="1" smtClean="0">
                <a:cs typeface="Courier New" panose="02070309020205020404" pitchFamily="49" charset="0"/>
              </a:rPr>
              <a:t>contains</a:t>
            </a:r>
            <a:r>
              <a:rPr lang="nl-NL" dirty="0" smtClean="0">
                <a:cs typeface="Courier New" panose="02070309020205020404" pitchFamily="49" charset="0"/>
              </a:rPr>
              <a:t> </a:t>
            </a:r>
            <a:r>
              <a:rPr lang="nl-NL" dirty="0" err="1" smtClean="0">
                <a:cs typeface="Courier New" panose="02070309020205020404" pitchFamily="49" charset="0"/>
              </a:rPr>
              <a:t>dicts</a:t>
            </a:r>
            <a:r>
              <a:rPr lang="nl-NL" dirty="0" smtClean="0">
                <a:cs typeface="Courier New" panose="02070309020205020404" pitchFamily="49" charset="0"/>
              </a:rPr>
              <a:t> </a:t>
            </a:r>
            <a:r>
              <a:rPr lang="nl-NL" dirty="0" err="1" smtClean="0">
                <a:cs typeface="Courier New" panose="02070309020205020404" pitchFamily="49" charset="0"/>
              </a:rPr>
              <a:t>for</a:t>
            </a:r>
            <a:r>
              <a:rPr lang="nl-NL" dirty="0" smtClean="0">
                <a:cs typeface="Courier New" panose="02070309020205020404" pitchFamily="49" charset="0"/>
              </a:rPr>
              <a:t> </a:t>
            </a:r>
            <a:r>
              <a:rPr lang="nl-NL" dirty="0" err="1" smtClean="0">
                <a:cs typeface="Courier New" panose="02070309020205020404" pitchFamily="49" charset="0"/>
              </a:rPr>
              <a:t>results</a:t>
            </a:r>
            <a:r>
              <a:rPr lang="nl-NL" dirty="0" smtClean="0">
                <a:cs typeface="Courier New" panose="02070309020205020404" pitchFamily="49" charset="0"/>
              </a:rPr>
              <a:t> </a:t>
            </a:r>
            <a:r>
              <a:rPr lang="nl-NL" dirty="0" err="1" smtClean="0">
                <a:cs typeface="Courier New" panose="02070309020205020404" pitchFamily="49" charset="0"/>
              </a:rPr>
              <a:t>for</a:t>
            </a:r>
            <a:r>
              <a:rPr lang="nl-NL" dirty="0" smtClean="0">
                <a:cs typeface="Courier New" panose="02070309020205020404" pitchFamily="49" charset="0"/>
              </a:rPr>
              <a:t> </a:t>
            </a:r>
            <a:r>
              <a:rPr lang="nl-NL" dirty="0" err="1" smtClean="0">
                <a:cs typeface="Courier New" panose="02070309020205020404" pitchFamily="49" charset="0"/>
              </a:rPr>
              <a:t>each</a:t>
            </a:r>
            <a:r>
              <a:rPr lang="nl-NL" dirty="0" smtClean="0">
                <a:cs typeface="Courier New" panose="02070309020205020404" pitchFamily="49" charset="0"/>
              </a:rPr>
              <a:t> </a:t>
            </a:r>
            <a:r>
              <a:rPr lang="nl-NL" dirty="0" err="1" smtClean="0">
                <a:cs typeface="Courier New" panose="02070309020205020404" pitchFamily="49" charset="0"/>
              </a:rPr>
              <a:t>anatomical</a:t>
            </a:r>
            <a:r>
              <a:rPr lang="nl-NL" dirty="0" smtClean="0">
                <a:cs typeface="Courier New" panose="02070309020205020404" pitchFamily="49" charset="0"/>
              </a:rPr>
              <a:t> label. These </a:t>
            </a:r>
            <a:r>
              <a:rPr lang="nl-NL" dirty="0" err="1" smtClean="0">
                <a:cs typeface="Courier New" panose="02070309020205020404" pitchFamily="49" charset="0"/>
              </a:rPr>
              <a:t>results</a:t>
            </a:r>
            <a:r>
              <a:rPr lang="nl-NL" dirty="0" smtClean="0">
                <a:cs typeface="Courier New" panose="02070309020205020404" pitchFamily="49" charset="0"/>
              </a:rPr>
              <a:t> are agreement </a:t>
            </a:r>
            <a:r>
              <a:rPr lang="nl-NL" dirty="0" err="1" smtClean="0">
                <a:cs typeface="Courier New" panose="02070309020205020404" pitchFamily="49" charset="0"/>
              </a:rPr>
              <a:t>for</a:t>
            </a:r>
            <a:r>
              <a:rPr lang="nl-NL" dirty="0" smtClean="0">
                <a:cs typeface="Courier New" panose="02070309020205020404" pitchFamily="49" charset="0"/>
              </a:rPr>
              <a:t> </a:t>
            </a:r>
            <a:r>
              <a:rPr lang="nl-NL" dirty="0" err="1" smtClean="0">
                <a:cs typeface="Courier New" panose="02070309020205020404" pitchFamily="49" charset="0"/>
              </a:rPr>
              <a:t>each</a:t>
            </a:r>
            <a:r>
              <a:rPr lang="nl-NL" dirty="0" smtClean="0">
                <a:cs typeface="Courier New" panose="02070309020205020404" pitchFamily="49" charset="0"/>
              </a:rPr>
              <a:t> subject.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9275885" y="2459575"/>
            <a:ext cx="2769576" cy="6176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oll_DICE.py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02" y="3601739"/>
            <a:ext cx="3927523" cy="225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5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Old </a:t>
            </a:r>
            <a:r>
              <a:rPr lang="nl-NL" dirty="0" err="1" smtClean="0"/>
              <a:t>figure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nl-NL" dirty="0" smtClean="0"/>
              <a:t>I </a:t>
            </a:r>
            <a:r>
              <a:rPr lang="nl-NL" dirty="0" err="1" smtClean="0"/>
              <a:t>used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make </a:t>
            </a:r>
            <a:r>
              <a:rPr lang="nl-NL" dirty="0" err="1" smtClean="0"/>
              <a:t>this</a:t>
            </a:r>
            <a:r>
              <a:rPr lang="nl-NL" dirty="0" smtClean="0"/>
              <a:t> </a:t>
            </a:r>
            <a:r>
              <a:rPr lang="nl-NL" dirty="0" err="1" smtClean="0"/>
              <a:t>figure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printed</a:t>
            </a:r>
            <a:r>
              <a:rPr lang="nl-NL" dirty="0" smtClean="0"/>
              <a:t> </a:t>
            </a:r>
            <a:r>
              <a:rPr lang="nl-NL" dirty="0" err="1" smtClean="0"/>
              <a:t>numbers</a:t>
            </a:r>
            <a:r>
              <a:rPr lang="nl-NL" dirty="0" smtClean="0"/>
              <a:t> in </a:t>
            </a:r>
            <a:r>
              <a:rPr lang="nl-NL" dirty="0" err="1" smtClean="0"/>
              <a:t>an</a:t>
            </a:r>
            <a:r>
              <a:rPr lang="nl-NL" dirty="0" smtClean="0"/>
              <a:t> spread sheet editor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833" y="340677"/>
            <a:ext cx="4636135" cy="61766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9275885" y="2459575"/>
            <a:ext cx="2769576" cy="6176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print_DICEs.py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4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New </a:t>
            </a:r>
            <a:r>
              <a:rPr lang="nl-NL" dirty="0" err="1" smtClean="0"/>
              <a:t>figure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3" r="10423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nl-NL" dirty="0" smtClean="0"/>
              <a:t>But I have </a:t>
            </a:r>
            <a:r>
              <a:rPr lang="nl-NL" dirty="0" err="1" smtClean="0"/>
              <a:t>since</a:t>
            </a:r>
            <a:r>
              <a:rPr lang="nl-NL" dirty="0" smtClean="0"/>
              <a:t> </a:t>
            </a:r>
            <a:r>
              <a:rPr lang="nl-NL" dirty="0" err="1" smtClean="0"/>
              <a:t>automated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endParaRPr lang="nl-NL" dirty="0" smtClean="0"/>
          </a:p>
          <a:p>
            <a:endParaRPr lang="nl-NL" dirty="0"/>
          </a:p>
          <a:p>
            <a:r>
              <a:rPr lang="en-US" dirty="0"/>
              <a:t>ConfusionMatrices.png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551719" y="5389811"/>
            <a:ext cx="3386636" cy="6176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generate_confusion.py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51719" y="6007453"/>
            <a:ext cx="3468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smtClean="0"/>
              <a:t>I think I was in a funny mood then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35459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Cause</a:t>
            </a:r>
            <a:r>
              <a:rPr lang="nl-NL" dirty="0" smtClean="0"/>
              <a:t> of CSF 0.0 scores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3" r="10423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nl-NL" dirty="0" smtClean="0"/>
              <a:t>Vuno has different </a:t>
            </a:r>
            <a:r>
              <a:rPr lang="nl-NL" dirty="0" err="1" smtClean="0"/>
              <a:t>definitions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/>
              <a:t> </a:t>
            </a:r>
            <a:r>
              <a:rPr lang="nl-NL" dirty="0" err="1" smtClean="0"/>
              <a:t>segmenting</a:t>
            </a:r>
            <a:r>
              <a:rPr lang="nl-NL" dirty="0" smtClean="0"/>
              <a:t> CSF.</a:t>
            </a:r>
          </a:p>
          <a:p>
            <a:r>
              <a:rPr lang="nl-NL" dirty="0" smtClean="0"/>
              <a:t>Just a </a:t>
            </a:r>
            <a:r>
              <a:rPr lang="nl-NL" dirty="0" err="1" smtClean="0"/>
              <a:t>quick</a:t>
            </a:r>
            <a:r>
              <a:rPr lang="nl-NL" dirty="0" smtClean="0"/>
              <a:t> </a:t>
            </a:r>
            <a:r>
              <a:rPr lang="nl-NL" dirty="0" err="1" smtClean="0"/>
              <a:t>sidenote</a:t>
            </a:r>
            <a:r>
              <a:rPr lang="nl-NL" dirty="0" smtClean="0"/>
              <a:t>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552" y="242746"/>
            <a:ext cx="3763836" cy="346305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Rounded Rectangle 8"/>
          <p:cNvSpPr/>
          <p:nvPr/>
        </p:nvSpPr>
        <p:spPr>
          <a:xfrm>
            <a:off x="4935683" y="5839912"/>
            <a:ext cx="3236966" cy="76581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csf_across_tools.py</a:t>
            </a:r>
          </a:p>
        </p:txBody>
      </p:sp>
    </p:spTree>
    <p:extLst>
      <p:ext uri="{BB962C8B-B14F-4D97-AF65-F5344CB8AC3E}">
        <p14:creationId xmlns:p14="http://schemas.microsoft.com/office/powerpoint/2010/main" val="130601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7907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b="1" dirty="0" smtClean="0">
                <a:solidFill>
                  <a:schemeClr val="bg1"/>
                </a:solidFill>
              </a:rPr>
              <a:t>4. </a:t>
            </a:r>
            <a:r>
              <a:rPr lang="nl-NL" b="1" dirty="0" err="1" smtClean="0">
                <a:solidFill>
                  <a:schemeClr val="bg1"/>
                </a:solidFill>
              </a:rPr>
              <a:t>Generation</a:t>
            </a:r>
            <a:r>
              <a:rPr lang="nl-NL" b="1" dirty="0" smtClean="0">
                <a:solidFill>
                  <a:schemeClr val="bg1"/>
                </a:solidFill>
              </a:rPr>
              <a:t> of </a:t>
            </a:r>
            <a:r>
              <a:rPr lang="nl-NL" b="1" dirty="0" err="1" smtClean="0">
                <a:solidFill>
                  <a:schemeClr val="bg1"/>
                </a:solidFill>
              </a:rPr>
              <a:t>radiomic</a:t>
            </a:r>
            <a:r>
              <a:rPr lang="nl-NL" b="1" dirty="0" smtClean="0">
                <a:solidFill>
                  <a:schemeClr val="bg1"/>
                </a:solidFill>
              </a:rPr>
              <a:t> features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45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9788" y="457200"/>
            <a:ext cx="5914303" cy="1600200"/>
          </a:xfrm>
        </p:spPr>
        <p:txBody>
          <a:bodyPr>
            <a:normAutofit/>
          </a:bodyPr>
          <a:lstStyle/>
          <a:p>
            <a:r>
              <a:rPr lang="en-US" sz="4400" dirty="0"/>
              <a:t>Computing </a:t>
            </a:r>
            <a:r>
              <a:rPr lang="en-US" sz="4400" dirty="0" smtClean="0"/>
              <a:t>Radiomics	</a:t>
            </a:r>
            <a:endParaRPr lang="en-US" sz="4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6399212" cy="3811588"/>
          </a:xfrm>
        </p:spPr>
        <p:txBody>
          <a:bodyPr>
            <a:normAutofit fontScale="92500" lnSpcReduction="10000"/>
          </a:bodyPr>
          <a:lstStyle/>
          <a:p>
            <a:r>
              <a:rPr lang="nl-NL" dirty="0" smtClean="0"/>
              <a:t>Radiomics_compute.py is </a:t>
            </a:r>
            <a:r>
              <a:rPr lang="nl-NL" dirty="0" err="1" smtClean="0"/>
              <a:t>used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compute</a:t>
            </a:r>
            <a:r>
              <a:rPr lang="nl-NL" dirty="0" smtClean="0"/>
              <a:t> </a:t>
            </a:r>
            <a:r>
              <a:rPr lang="nl-NL" dirty="0" err="1" smtClean="0"/>
              <a:t>radiomics</a:t>
            </a:r>
            <a:r>
              <a:rPr lang="nl-NL" dirty="0" smtClean="0"/>
              <a:t> (</a:t>
            </a:r>
            <a:r>
              <a:rPr lang="nl-NL" dirty="0" err="1" smtClean="0"/>
              <a:t>who</a:t>
            </a:r>
            <a:r>
              <a:rPr lang="nl-NL" dirty="0" smtClean="0"/>
              <a:t> </a:t>
            </a:r>
            <a:r>
              <a:rPr lang="nl-NL" dirty="0" err="1" smtClean="0"/>
              <a:t>would</a:t>
            </a:r>
            <a:r>
              <a:rPr lang="nl-NL" dirty="0" smtClean="0"/>
              <a:t> have </a:t>
            </a:r>
            <a:r>
              <a:rPr lang="nl-NL" dirty="0" err="1" smtClean="0"/>
              <a:t>thought</a:t>
            </a:r>
            <a:r>
              <a:rPr lang="nl-NL" dirty="0" smtClean="0"/>
              <a:t>)</a:t>
            </a:r>
          </a:p>
          <a:p>
            <a:r>
              <a:rPr lang="nl-NL" dirty="0" err="1" smtClean="0"/>
              <a:t>This</a:t>
            </a:r>
            <a:r>
              <a:rPr lang="nl-NL" dirty="0" smtClean="0"/>
              <a:t> is </a:t>
            </a:r>
            <a:r>
              <a:rPr lang="nl-NL" dirty="0" err="1" smtClean="0"/>
              <a:t>actually</a:t>
            </a:r>
            <a:r>
              <a:rPr lang="nl-NL" dirty="0" smtClean="0"/>
              <a:t> </a:t>
            </a:r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pretty</a:t>
            </a:r>
            <a:r>
              <a:rPr lang="nl-NL" dirty="0" smtClean="0"/>
              <a:t> </a:t>
            </a:r>
            <a:r>
              <a:rPr lang="nl-NL" dirty="0" err="1" smtClean="0"/>
              <a:t>neat</a:t>
            </a:r>
            <a:r>
              <a:rPr lang="nl-NL" dirty="0" smtClean="0"/>
              <a:t> </a:t>
            </a:r>
            <a:r>
              <a:rPr lang="nl-NL" dirty="0" err="1" smtClean="0"/>
              <a:t>totally</a:t>
            </a:r>
            <a:r>
              <a:rPr lang="nl-NL" dirty="0" smtClean="0"/>
              <a:t> </a:t>
            </a:r>
            <a:r>
              <a:rPr lang="nl-NL" dirty="0" err="1" smtClean="0"/>
              <a:t>parallelized</a:t>
            </a:r>
            <a:r>
              <a:rPr lang="nl-NL" dirty="0" smtClean="0"/>
              <a:t> code </a:t>
            </a:r>
            <a:r>
              <a:rPr lang="nl-NL" dirty="0" err="1" smtClean="0"/>
              <a:t>to</a:t>
            </a:r>
            <a:r>
              <a:rPr lang="nl-NL" dirty="0" smtClean="0"/>
              <a:t> speed up </a:t>
            </a:r>
            <a:r>
              <a:rPr lang="nl-NL" dirty="0" err="1" smtClean="0"/>
              <a:t>this</a:t>
            </a:r>
            <a:r>
              <a:rPr lang="nl-NL" dirty="0" smtClean="0"/>
              <a:t> </a:t>
            </a:r>
            <a:r>
              <a:rPr lang="nl-NL" dirty="0" err="1" smtClean="0"/>
              <a:t>otherwise</a:t>
            </a:r>
            <a:r>
              <a:rPr lang="nl-NL" dirty="0" smtClean="0"/>
              <a:t> </a:t>
            </a:r>
            <a:r>
              <a:rPr lang="nl-NL" dirty="0" err="1" smtClean="0"/>
              <a:t>lenthy</a:t>
            </a:r>
            <a:r>
              <a:rPr lang="nl-NL" dirty="0" smtClean="0"/>
              <a:t> </a:t>
            </a:r>
            <a:r>
              <a:rPr lang="nl-NL" dirty="0" err="1" smtClean="0"/>
              <a:t>process</a:t>
            </a:r>
            <a:r>
              <a:rPr lang="nl-NL" dirty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hours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minutes.</a:t>
            </a:r>
          </a:p>
          <a:p>
            <a:endParaRPr lang="nl-NL" dirty="0"/>
          </a:p>
          <a:p>
            <a:endParaRPr lang="nl-NL" dirty="0" smtClean="0"/>
          </a:p>
          <a:p>
            <a:endParaRPr lang="nl-NL" dirty="0"/>
          </a:p>
          <a:p>
            <a:endParaRPr lang="nl-NL" dirty="0" smtClean="0"/>
          </a:p>
          <a:p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129 radiomic features are </a:t>
            </a:r>
            <a:r>
              <a:rPr lang="nl-NL" dirty="0" err="1" smtClean="0"/>
              <a:t>created</a:t>
            </a:r>
            <a:r>
              <a:rPr lang="nl-NL" dirty="0" smtClean="0"/>
              <a:t>, </a:t>
            </a:r>
            <a:r>
              <a:rPr lang="en-US" dirty="0" smtClean="0"/>
              <a:t>but the first 12 are just for diagnostic purposes:</a:t>
            </a:r>
          </a:p>
          <a:p>
            <a:r>
              <a:rPr lang="nl-NL" sz="1300" dirty="0">
                <a:solidFill>
                  <a:schemeClr val="bg2"/>
                </a:solidFill>
              </a:rPr>
              <a:t>['Versions </a:t>
            </a:r>
            <a:r>
              <a:rPr lang="nl-NL" sz="1300" dirty="0" err="1">
                <a:solidFill>
                  <a:schemeClr val="bg2"/>
                </a:solidFill>
              </a:rPr>
              <a:t>PyRadiomics</a:t>
            </a:r>
            <a:r>
              <a:rPr lang="nl-NL" sz="1300" dirty="0">
                <a:solidFill>
                  <a:schemeClr val="bg2"/>
                </a:solidFill>
              </a:rPr>
              <a:t>', 'Versions </a:t>
            </a:r>
            <a:r>
              <a:rPr lang="nl-NL" sz="1300" dirty="0" err="1">
                <a:solidFill>
                  <a:schemeClr val="bg2"/>
                </a:solidFill>
              </a:rPr>
              <a:t>Numpy</a:t>
            </a:r>
            <a:r>
              <a:rPr lang="nl-NL" sz="1300" dirty="0">
                <a:solidFill>
                  <a:schemeClr val="bg2"/>
                </a:solidFill>
              </a:rPr>
              <a:t>', 'Versions </a:t>
            </a:r>
            <a:r>
              <a:rPr lang="nl-NL" sz="1300" dirty="0" err="1">
                <a:solidFill>
                  <a:schemeClr val="bg2"/>
                </a:solidFill>
              </a:rPr>
              <a:t>SimpleITK</a:t>
            </a:r>
            <a:r>
              <a:rPr lang="nl-NL" sz="1300" dirty="0">
                <a:solidFill>
                  <a:schemeClr val="bg2"/>
                </a:solidFill>
              </a:rPr>
              <a:t>', 'Versions </a:t>
            </a:r>
            <a:r>
              <a:rPr lang="nl-NL" sz="1300" dirty="0" err="1">
                <a:solidFill>
                  <a:schemeClr val="bg2"/>
                </a:solidFill>
              </a:rPr>
              <a:t>PyWavelet</a:t>
            </a:r>
            <a:r>
              <a:rPr lang="nl-NL" sz="1300" dirty="0">
                <a:solidFill>
                  <a:schemeClr val="bg2"/>
                </a:solidFill>
              </a:rPr>
              <a:t>', 'Versions Python', '</a:t>
            </a:r>
            <a:r>
              <a:rPr lang="nl-NL" sz="1300" dirty="0" err="1">
                <a:solidFill>
                  <a:schemeClr val="bg2"/>
                </a:solidFill>
              </a:rPr>
              <a:t>Configuration</a:t>
            </a:r>
            <a:r>
              <a:rPr lang="nl-NL" sz="1300" dirty="0">
                <a:solidFill>
                  <a:schemeClr val="bg2"/>
                </a:solidFill>
              </a:rPr>
              <a:t> </a:t>
            </a:r>
            <a:r>
              <a:rPr lang="nl-NL" sz="1300" dirty="0" err="1">
                <a:solidFill>
                  <a:schemeClr val="bg2"/>
                </a:solidFill>
              </a:rPr>
              <a:t>Settings</a:t>
            </a:r>
            <a:r>
              <a:rPr lang="nl-NL" sz="1300" dirty="0">
                <a:solidFill>
                  <a:schemeClr val="bg2"/>
                </a:solidFill>
              </a:rPr>
              <a:t>', '</a:t>
            </a:r>
            <a:r>
              <a:rPr lang="nl-NL" sz="1300" dirty="0" err="1">
                <a:solidFill>
                  <a:schemeClr val="bg2"/>
                </a:solidFill>
              </a:rPr>
              <a:t>Configuration</a:t>
            </a:r>
            <a:r>
              <a:rPr lang="nl-NL" sz="1300" dirty="0">
                <a:solidFill>
                  <a:schemeClr val="bg2"/>
                </a:solidFill>
              </a:rPr>
              <a:t> </a:t>
            </a:r>
            <a:r>
              <a:rPr lang="nl-NL" sz="1300" dirty="0" err="1">
                <a:solidFill>
                  <a:schemeClr val="bg2"/>
                </a:solidFill>
              </a:rPr>
              <a:t>EnabledImageTypes</a:t>
            </a:r>
            <a:r>
              <a:rPr lang="nl-NL" sz="1300" dirty="0">
                <a:solidFill>
                  <a:schemeClr val="bg2"/>
                </a:solidFill>
              </a:rPr>
              <a:t>', 'Image-</a:t>
            </a:r>
            <a:r>
              <a:rPr lang="nl-NL" sz="1300" dirty="0" err="1">
                <a:solidFill>
                  <a:schemeClr val="bg2"/>
                </a:solidFill>
              </a:rPr>
              <a:t>original</a:t>
            </a:r>
            <a:r>
              <a:rPr lang="nl-NL" sz="1300" dirty="0">
                <a:solidFill>
                  <a:schemeClr val="bg2"/>
                </a:solidFill>
              </a:rPr>
              <a:t> </a:t>
            </a:r>
            <a:r>
              <a:rPr lang="nl-NL" sz="1300" dirty="0" err="1">
                <a:solidFill>
                  <a:schemeClr val="bg2"/>
                </a:solidFill>
              </a:rPr>
              <a:t>Hash</a:t>
            </a:r>
            <a:r>
              <a:rPr lang="nl-NL" sz="1300" dirty="0">
                <a:solidFill>
                  <a:schemeClr val="bg2"/>
                </a:solidFill>
              </a:rPr>
              <a:t>', 'Image-</a:t>
            </a:r>
            <a:r>
              <a:rPr lang="nl-NL" sz="1300" dirty="0" err="1">
                <a:solidFill>
                  <a:schemeClr val="bg2"/>
                </a:solidFill>
              </a:rPr>
              <a:t>original</a:t>
            </a:r>
            <a:r>
              <a:rPr lang="nl-NL" sz="1300" dirty="0">
                <a:solidFill>
                  <a:schemeClr val="bg2"/>
                </a:solidFill>
              </a:rPr>
              <a:t> </a:t>
            </a:r>
            <a:r>
              <a:rPr lang="nl-NL" sz="1300" dirty="0" err="1">
                <a:solidFill>
                  <a:schemeClr val="bg2"/>
                </a:solidFill>
              </a:rPr>
              <a:t>Dimensionality</a:t>
            </a:r>
            <a:r>
              <a:rPr lang="nl-NL" sz="1300" dirty="0">
                <a:solidFill>
                  <a:schemeClr val="bg2"/>
                </a:solidFill>
              </a:rPr>
              <a:t>', 'Image-</a:t>
            </a:r>
            <a:r>
              <a:rPr lang="nl-NL" sz="1300" dirty="0" err="1">
                <a:solidFill>
                  <a:schemeClr val="bg2"/>
                </a:solidFill>
              </a:rPr>
              <a:t>original</a:t>
            </a:r>
            <a:r>
              <a:rPr lang="nl-NL" sz="1300" dirty="0">
                <a:solidFill>
                  <a:schemeClr val="bg2"/>
                </a:solidFill>
              </a:rPr>
              <a:t> </a:t>
            </a:r>
            <a:r>
              <a:rPr lang="nl-NL" sz="1300" dirty="0" err="1">
                <a:solidFill>
                  <a:schemeClr val="bg2"/>
                </a:solidFill>
              </a:rPr>
              <a:t>Spacing</a:t>
            </a:r>
            <a:r>
              <a:rPr lang="nl-NL" sz="1300" dirty="0">
                <a:solidFill>
                  <a:schemeClr val="bg2"/>
                </a:solidFill>
              </a:rPr>
              <a:t>', 'Image-</a:t>
            </a:r>
            <a:r>
              <a:rPr lang="nl-NL" sz="1300" dirty="0" err="1">
                <a:solidFill>
                  <a:schemeClr val="bg2"/>
                </a:solidFill>
              </a:rPr>
              <a:t>original</a:t>
            </a:r>
            <a:r>
              <a:rPr lang="nl-NL" sz="1300" dirty="0">
                <a:solidFill>
                  <a:schemeClr val="bg2"/>
                </a:solidFill>
              </a:rPr>
              <a:t> </a:t>
            </a:r>
            <a:r>
              <a:rPr lang="nl-NL" sz="1300" dirty="0" err="1">
                <a:solidFill>
                  <a:schemeClr val="bg2"/>
                </a:solidFill>
              </a:rPr>
              <a:t>Size</a:t>
            </a:r>
            <a:r>
              <a:rPr lang="nl-NL" sz="1300" dirty="0">
                <a:solidFill>
                  <a:schemeClr val="bg2"/>
                </a:solidFill>
              </a:rPr>
              <a:t>', 'Image-</a:t>
            </a:r>
            <a:r>
              <a:rPr lang="nl-NL" sz="1300" dirty="0" err="1">
                <a:solidFill>
                  <a:schemeClr val="bg2"/>
                </a:solidFill>
              </a:rPr>
              <a:t>original</a:t>
            </a:r>
            <a:r>
              <a:rPr lang="nl-NL" sz="1300" dirty="0">
                <a:solidFill>
                  <a:schemeClr val="bg2"/>
                </a:solidFill>
              </a:rPr>
              <a:t> </a:t>
            </a:r>
            <a:r>
              <a:rPr lang="nl-NL" sz="1300" dirty="0" err="1">
                <a:solidFill>
                  <a:schemeClr val="bg2"/>
                </a:solidFill>
              </a:rPr>
              <a:t>Mean</a:t>
            </a:r>
            <a:r>
              <a:rPr lang="nl-NL" sz="1300" dirty="0">
                <a:solidFill>
                  <a:schemeClr val="bg2"/>
                </a:solidFill>
              </a:rPr>
              <a:t>', 'Image-</a:t>
            </a:r>
            <a:r>
              <a:rPr lang="nl-NL" sz="1300" dirty="0" err="1">
                <a:solidFill>
                  <a:schemeClr val="bg2"/>
                </a:solidFill>
              </a:rPr>
              <a:t>original</a:t>
            </a:r>
            <a:r>
              <a:rPr lang="nl-NL" sz="1300" dirty="0">
                <a:solidFill>
                  <a:schemeClr val="bg2"/>
                </a:solidFill>
              </a:rPr>
              <a:t> Minimum', 'Image-</a:t>
            </a:r>
            <a:r>
              <a:rPr lang="nl-NL" sz="1300" dirty="0" err="1">
                <a:solidFill>
                  <a:schemeClr val="bg2"/>
                </a:solidFill>
              </a:rPr>
              <a:t>original</a:t>
            </a:r>
            <a:r>
              <a:rPr lang="nl-NL" sz="1300" dirty="0">
                <a:solidFill>
                  <a:schemeClr val="bg2"/>
                </a:solidFill>
              </a:rPr>
              <a:t> Maximum', '</a:t>
            </a:r>
            <a:r>
              <a:rPr lang="nl-NL" sz="1300" dirty="0" err="1">
                <a:solidFill>
                  <a:schemeClr val="bg2"/>
                </a:solidFill>
              </a:rPr>
              <a:t>Mask-original</a:t>
            </a:r>
            <a:r>
              <a:rPr lang="nl-NL" sz="1300" dirty="0">
                <a:solidFill>
                  <a:schemeClr val="bg2"/>
                </a:solidFill>
              </a:rPr>
              <a:t> </a:t>
            </a:r>
            <a:r>
              <a:rPr lang="nl-NL" sz="1300" dirty="0" err="1">
                <a:solidFill>
                  <a:schemeClr val="bg2"/>
                </a:solidFill>
              </a:rPr>
              <a:t>Hash</a:t>
            </a:r>
            <a:r>
              <a:rPr lang="nl-NL" sz="1300" dirty="0">
                <a:solidFill>
                  <a:schemeClr val="bg2"/>
                </a:solidFill>
              </a:rPr>
              <a:t>', '</a:t>
            </a:r>
            <a:r>
              <a:rPr lang="nl-NL" sz="1300" dirty="0" err="1">
                <a:solidFill>
                  <a:schemeClr val="bg2"/>
                </a:solidFill>
              </a:rPr>
              <a:t>Mask-original</a:t>
            </a:r>
            <a:r>
              <a:rPr lang="nl-NL" sz="1300" dirty="0">
                <a:solidFill>
                  <a:schemeClr val="bg2"/>
                </a:solidFill>
              </a:rPr>
              <a:t> </a:t>
            </a:r>
            <a:r>
              <a:rPr lang="nl-NL" sz="1300" dirty="0" err="1">
                <a:solidFill>
                  <a:schemeClr val="bg2"/>
                </a:solidFill>
              </a:rPr>
              <a:t>Spacing</a:t>
            </a:r>
            <a:r>
              <a:rPr lang="nl-NL" sz="1300" dirty="0">
                <a:solidFill>
                  <a:schemeClr val="bg2"/>
                </a:solidFill>
              </a:rPr>
              <a:t>', '</a:t>
            </a:r>
            <a:r>
              <a:rPr lang="nl-NL" sz="1300" dirty="0" err="1">
                <a:solidFill>
                  <a:schemeClr val="bg2"/>
                </a:solidFill>
              </a:rPr>
              <a:t>Mask-original</a:t>
            </a:r>
            <a:r>
              <a:rPr lang="nl-NL" sz="1300" dirty="0">
                <a:solidFill>
                  <a:schemeClr val="bg2"/>
                </a:solidFill>
              </a:rPr>
              <a:t> </a:t>
            </a:r>
            <a:r>
              <a:rPr lang="nl-NL" sz="1300" dirty="0" err="1">
                <a:solidFill>
                  <a:schemeClr val="bg2"/>
                </a:solidFill>
              </a:rPr>
              <a:t>Size</a:t>
            </a:r>
            <a:r>
              <a:rPr lang="nl-NL" sz="1300" dirty="0">
                <a:solidFill>
                  <a:schemeClr val="bg2"/>
                </a:solidFill>
              </a:rPr>
              <a:t>', '</a:t>
            </a:r>
            <a:r>
              <a:rPr lang="nl-NL" sz="1300" dirty="0" err="1">
                <a:solidFill>
                  <a:schemeClr val="bg2"/>
                </a:solidFill>
              </a:rPr>
              <a:t>Mask-original</a:t>
            </a:r>
            <a:r>
              <a:rPr lang="nl-NL" sz="1300" dirty="0">
                <a:solidFill>
                  <a:schemeClr val="bg2"/>
                </a:solidFill>
              </a:rPr>
              <a:t> </a:t>
            </a:r>
            <a:r>
              <a:rPr lang="nl-NL" sz="1300" dirty="0" err="1">
                <a:solidFill>
                  <a:schemeClr val="bg2"/>
                </a:solidFill>
              </a:rPr>
              <a:t>BoundingBox</a:t>
            </a:r>
            <a:r>
              <a:rPr lang="nl-NL" sz="1300" dirty="0">
                <a:solidFill>
                  <a:schemeClr val="bg2"/>
                </a:solidFill>
              </a:rPr>
              <a:t>', '</a:t>
            </a:r>
            <a:r>
              <a:rPr lang="nl-NL" sz="1300" dirty="0" err="1">
                <a:solidFill>
                  <a:schemeClr val="bg2"/>
                </a:solidFill>
              </a:rPr>
              <a:t>Mask-original</a:t>
            </a:r>
            <a:r>
              <a:rPr lang="nl-NL" sz="1300" dirty="0">
                <a:solidFill>
                  <a:schemeClr val="bg2"/>
                </a:solidFill>
              </a:rPr>
              <a:t> </a:t>
            </a:r>
            <a:r>
              <a:rPr lang="nl-NL" sz="1300" dirty="0" err="1">
                <a:solidFill>
                  <a:schemeClr val="bg2"/>
                </a:solidFill>
              </a:rPr>
              <a:t>VoxelNum</a:t>
            </a:r>
            <a:r>
              <a:rPr lang="nl-NL" sz="1300" dirty="0">
                <a:solidFill>
                  <a:schemeClr val="bg2"/>
                </a:solidFill>
              </a:rPr>
              <a:t>', '</a:t>
            </a:r>
            <a:r>
              <a:rPr lang="nl-NL" sz="1300" dirty="0" err="1">
                <a:solidFill>
                  <a:schemeClr val="bg2"/>
                </a:solidFill>
              </a:rPr>
              <a:t>Mask-original</a:t>
            </a:r>
            <a:r>
              <a:rPr lang="nl-NL" sz="1300" dirty="0">
                <a:solidFill>
                  <a:schemeClr val="bg2"/>
                </a:solidFill>
              </a:rPr>
              <a:t> </a:t>
            </a:r>
            <a:r>
              <a:rPr lang="nl-NL" sz="1300" dirty="0" err="1">
                <a:solidFill>
                  <a:schemeClr val="bg2"/>
                </a:solidFill>
              </a:rPr>
              <a:t>VolumeNum</a:t>
            </a:r>
            <a:r>
              <a:rPr lang="nl-NL" sz="1300" dirty="0">
                <a:solidFill>
                  <a:schemeClr val="bg2"/>
                </a:solidFill>
              </a:rPr>
              <a:t>', '</a:t>
            </a:r>
            <a:r>
              <a:rPr lang="nl-NL" sz="1300" dirty="0" err="1">
                <a:solidFill>
                  <a:schemeClr val="bg2"/>
                </a:solidFill>
              </a:rPr>
              <a:t>Mask-original</a:t>
            </a:r>
            <a:r>
              <a:rPr lang="nl-NL" sz="1300" dirty="0">
                <a:solidFill>
                  <a:schemeClr val="bg2"/>
                </a:solidFill>
              </a:rPr>
              <a:t> </a:t>
            </a:r>
            <a:r>
              <a:rPr lang="nl-NL" sz="1300" dirty="0" err="1">
                <a:solidFill>
                  <a:schemeClr val="bg2"/>
                </a:solidFill>
              </a:rPr>
              <a:t>CenterOfMassIndex</a:t>
            </a:r>
            <a:r>
              <a:rPr lang="nl-NL" sz="1300" dirty="0">
                <a:solidFill>
                  <a:schemeClr val="bg2"/>
                </a:solidFill>
              </a:rPr>
              <a:t>', '</a:t>
            </a:r>
            <a:r>
              <a:rPr lang="nl-NL" sz="1300" dirty="0" err="1">
                <a:solidFill>
                  <a:schemeClr val="bg2"/>
                </a:solidFill>
              </a:rPr>
              <a:t>Mask-original</a:t>
            </a:r>
            <a:r>
              <a:rPr lang="nl-NL" sz="1300" dirty="0">
                <a:solidFill>
                  <a:schemeClr val="bg2"/>
                </a:solidFill>
              </a:rPr>
              <a:t> </a:t>
            </a:r>
            <a:r>
              <a:rPr lang="nl-NL" sz="1300" dirty="0" err="1">
                <a:solidFill>
                  <a:schemeClr val="bg2"/>
                </a:solidFill>
              </a:rPr>
              <a:t>CenterOfMass</a:t>
            </a:r>
            <a:r>
              <a:rPr lang="nl-NL" sz="1300" dirty="0">
                <a:solidFill>
                  <a:schemeClr val="bg2"/>
                </a:solidFill>
              </a:rPr>
              <a:t>']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525" y="3963194"/>
            <a:ext cx="3706270" cy="25057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1018807"/>
            <a:ext cx="3724795" cy="2638793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8572501" y="812800"/>
            <a:ext cx="3236966" cy="76581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1Radiomics_compute.py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74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8431879" y="6425209"/>
            <a:ext cx="2032000" cy="160648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44 subjects</a:t>
            </a:r>
            <a:endParaRPr lang="en-US" dirty="0"/>
          </a:p>
        </p:txBody>
      </p:sp>
      <p:cxnSp>
        <p:nvCxnSpPr>
          <p:cNvPr id="13" name="Elbow Connector 12"/>
          <p:cNvCxnSpPr/>
          <p:nvPr/>
        </p:nvCxnSpPr>
        <p:spPr>
          <a:xfrm>
            <a:off x="6517299" y="5766326"/>
            <a:ext cx="1914580" cy="889000"/>
          </a:xfrm>
          <a:prstGeom prst="bentConnector3">
            <a:avLst>
              <a:gd name="adj1" fmla="val -5720"/>
            </a:avLst>
          </a:prstGeom>
          <a:ln w="76200">
            <a:solidFill>
              <a:srgbClr val="FF6A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71917" r="34449"/>
          <a:stretch/>
        </p:blipFill>
        <p:spPr>
          <a:xfrm>
            <a:off x="5507182" y="4717393"/>
            <a:ext cx="6547166" cy="152110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Conversion of </a:t>
            </a:r>
            <a:r>
              <a:rPr lang="nl-NL" dirty="0" err="1" smtClean="0"/>
              <a:t>individual</a:t>
            </a:r>
            <a:r>
              <a:rPr lang="nl-NL" dirty="0" smtClean="0"/>
              <a:t> </a:t>
            </a:r>
            <a:r>
              <a:rPr lang="nl-NL" dirty="0" err="1" smtClean="0"/>
              <a:t>radiomics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single dataframe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/>
              <a:t>I </a:t>
            </a:r>
            <a:r>
              <a:rPr lang="nl-NL" dirty="0" err="1"/>
              <a:t>received</a:t>
            </a:r>
            <a:r>
              <a:rPr lang="nl-NL" dirty="0"/>
              <a:t> 49 labels </a:t>
            </a:r>
            <a:br>
              <a:rPr lang="nl-NL" dirty="0"/>
            </a:br>
            <a:r>
              <a:rPr lang="nl-NL" dirty="0"/>
              <a:t>(but </a:t>
            </a:r>
            <a:r>
              <a:rPr lang="nl-NL" dirty="0" err="1"/>
              <a:t>with</a:t>
            </a:r>
            <a:r>
              <a:rPr lang="nl-NL" dirty="0"/>
              <a:t> different </a:t>
            </a:r>
            <a:r>
              <a:rPr lang="nl-NL" dirty="0" err="1"/>
              <a:t>IDs</a:t>
            </a:r>
            <a:endParaRPr lang="nl-NL" dirty="0"/>
          </a:p>
          <a:p>
            <a:endParaRPr lang="nl-NL" dirty="0" smtClean="0"/>
          </a:p>
          <a:p>
            <a:endParaRPr lang="nl-NL" dirty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/>
          </a:p>
          <a:p>
            <a:r>
              <a:rPr lang="nl-NL" dirty="0" smtClean="0"/>
              <a:t>Pt. 8, 17, 33 </a:t>
            </a:r>
            <a:r>
              <a:rPr lang="nl-NL" dirty="0" err="1" smtClean="0"/>
              <a:t>and</a:t>
            </a:r>
            <a:r>
              <a:rPr lang="nl-NL" dirty="0" smtClean="0"/>
              <a:t> 38 </a:t>
            </a:r>
            <a:r>
              <a:rPr lang="nl-NL" dirty="0" err="1" smtClean="0"/>
              <a:t>were</a:t>
            </a:r>
            <a:r>
              <a:rPr lang="nl-NL" dirty="0" smtClean="0"/>
              <a:t> </a:t>
            </a:r>
            <a:r>
              <a:rPr lang="nl-NL" dirty="0" err="1" smtClean="0"/>
              <a:t>excluded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incomplete data</a:t>
            </a:r>
          </a:p>
          <a:p>
            <a:endParaRPr lang="nl-NL" dirty="0"/>
          </a:p>
          <a:p>
            <a:endParaRPr lang="nl-NL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8543980" y="4246649"/>
            <a:ext cx="3291265" cy="76581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generate_dateframes.py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507182" y="753534"/>
            <a:ext cx="5401541" cy="3777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spcCol="0"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600S 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001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601D 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002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602S 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003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603D 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004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604S 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005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606D 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006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607S 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007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608D 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008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609 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009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612S 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010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Etc.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61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7907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b="1" dirty="0" smtClean="0">
                <a:solidFill>
                  <a:schemeClr val="bg1"/>
                </a:solidFill>
              </a:rPr>
              <a:t>1 .Directory </a:t>
            </a:r>
            <a:r>
              <a:rPr lang="nl-NL" b="1" dirty="0" err="1" smtClean="0">
                <a:solidFill>
                  <a:schemeClr val="bg1"/>
                </a:solidFill>
              </a:rPr>
              <a:t>structuring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0326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Old</a:t>
            </a:r>
            <a:r>
              <a:rPr lang="en-US" dirty="0" smtClean="0"/>
              <a:t> Stability of radiomics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7591" y="1825625"/>
            <a:ext cx="563114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Stability of </a:t>
            </a:r>
            <a:r>
              <a:rPr lang="en-US" dirty="0" err="1" smtClean="0"/>
              <a:t>radiomics</a:t>
            </a:r>
            <a:r>
              <a:rPr lang="en-US" dirty="0" smtClean="0"/>
              <a:t> feature is quantified as: </a:t>
            </a:r>
          </a:p>
          <a:p>
            <a:r>
              <a:rPr lang="en-US" dirty="0" smtClean="0"/>
              <a:t>interclass correlation (</a:t>
            </a:r>
            <a:r>
              <a:rPr lang="en-US" dirty="0" err="1" smtClean="0"/>
              <a:t>icc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relative mean absolute error (</a:t>
            </a:r>
            <a:r>
              <a:rPr lang="en-US" dirty="0" err="1" smtClean="0"/>
              <a:t>rmae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for each anatomical structure/label (in the image on the x-axis) and each feature (on the y-axis)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t="833" r="462" b="27288"/>
          <a:stretch/>
        </p:blipFill>
        <p:spPr bwMode="auto">
          <a:xfrm rot="16200000">
            <a:off x="4737113" y="3235194"/>
            <a:ext cx="4355431" cy="15281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3"/>
          <a:srcRect t="777" r="381" b="176"/>
          <a:stretch/>
        </p:blipFill>
        <p:spPr bwMode="auto">
          <a:xfrm rot="16200000">
            <a:off x="8310140" y="3133303"/>
            <a:ext cx="4324329" cy="17629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8741407" y="4931798"/>
            <a:ext cx="3291265" cy="76581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rmae_compute.py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741406" y="5878737"/>
            <a:ext cx="3291265" cy="76581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rmae_vis.py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439655" y="4931798"/>
            <a:ext cx="3291265" cy="76581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icc_compute.py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439654" y="5878737"/>
            <a:ext cx="3291265" cy="76581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icc_vis.py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ight Arrow 11"/>
          <p:cNvSpPr/>
          <p:nvPr/>
        </p:nvSpPr>
        <p:spPr>
          <a:xfrm rot="2010658">
            <a:off x="6887845" y="3796002"/>
            <a:ext cx="2365021" cy="1485900"/>
          </a:xfrm>
          <a:prstGeom prst="rightArrow">
            <a:avLst/>
          </a:prstGeom>
          <a:solidFill>
            <a:srgbClr val="FF0000"/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err="1" smtClean="0"/>
              <a:t>Rmae</a:t>
            </a:r>
            <a:r>
              <a:rPr lang="nl-NL" b="1" dirty="0" smtClean="0"/>
              <a:t> </a:t>
            </a:r>
            <a:r>
              <a:rPr lang="nl-NL" b="1" dirty="0" err="1" smtClean="0"/>
              <a:t>compu-tations</a:t>
            </a:r>
            <a:r>
              <a:rPr lang="nl-NL" b="1" dirty="0" smtClean="0"/>
              <a:t> are </a:t>
            </a:r>
            <a:r>
              <a:rPr lang="nl-NL" b="1" dirty="0" err="1" smtClean="0"/>
              <a:t>old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5117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From</a:t>
            </a:r>
            <a:r>
              <a:rPr lang="nl-NL" dirty="0" smtClean="0"/>
              <a:t> RMAE </a:t>
            </a:r>
            <a:r>
              <a:rPr lang="nl-NL" dirty="0" err="1" smtClean="0"/>
              <a:t>to</a:t>
            </a:r>
            <a:r>
              <a:rPr lang="nl-NL" dirty="0" smtClean="0"/>
              <a:t> icc2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 smtClean="0"/>
              <a:t>Like </a:t>
            </a:r>
            <a:r>
              <a:rPr lang="nl-NL" dirty="0" err="1" smtClean="0"/>
              <a:t>previous</a:t>
            </a:r>
            <a:r>
              <a:rPr lang="nl-NL" dirty="0" smtClean="0"/>
              <a:t> slide </a:t>
            </a:r>
            <a:r>
              <a:rPr lang="nl-NL" dirty="0" err="1" smtClean="0"/>
              <a:t>said</a:t>
            </a:r>
            <a:r>
              <a:rPr lang="nl-NL" dirty="0" smtClean="0"/>
              <a:t>: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process</a:t>
            </a:r>
            <a:r>
              <a:rPr lang="nl-NL" dirty="0" smtClean="0"/>
              <a:t> is </a:t>
            </a:r>
            <a:r>
              <a:rPr lang="nl-NL" dirty="0" err="1" smtClean="0"/>
              <a:t>outdated</a:t>
            </a:r>
            <a:r>
              <a:rPr lang="nl-NL" dirty="0" smtClean="0"/>
              <a:t>.</a:t>
            </a:r>
          </a:p>
          <a:p>
            <a:r>
              <a:rPr lang="nl-NL" dirty="0" smtClean="0"/>
              <a:t>In a later stage we </a:t>
            </a:r>
            <a:r>
              <a:rPr lang="nl-NL" dirty="0" err="1" smtClean="0"/>
              <a:t>switched</a:t>
            </a:r>
            <a:endParaRPr lang="nl-NL" dirty="0" smtClean="0"/>
          </a:p>
          <a:p>
            <a:pPr marL="0" indent="0">
              <a:buNone/>
            </a:pP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:</a:t>
            </a:r>
          </a:p>
          <a:p>
            <a:pPr lvl="1"/>
            <a:r>
              <a:rPr lang="nl-NL" dirty="0" smtClean="0"/>
              <a:t>ICC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robustness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semgentation</a:t>
            </a:r>
            <a:r>
              <a:rPr lang="nl-NL" dirty="0" smtClean="0"/>
              <a:t> </a:t>
            </a:r>
            <a:r>
              <a:rPr lang="nl-NL" dirty="0" err="1" smtClean="0"/>
              <a:t>method</a:t>
            </a:r>
            <a:r>
              <a:rPr lang="nl-NL" dirty="0" smtClean="0"/>
              <a:t> </a:t>
            </a:r>
            <a:r>
              <a:rPr lang="nl-NL" dirty="0" err="1" smtClean="0"/>
              <a:t>variation</a:t>
            </a:r>
            <a:r>
              <a:rPr lang="nl-NL" dirty="0" smtClean="0"/>
              <a:t> ‘</a:t>
            </a:r>
            <a:r>
              <a:rPr lang="nl-NL" dirty="0" err="1" smtClean="0"/>
              <a:t>icc</a:t>
            </a:r>
            <a:r>
              <a:rPr lang="nl-NL" dirty="0" smtClean="0"/>
              <a:t>’</a:t>
            </a:r>
          </a:p>
          <a:p>
            <a:pPr lvl="1"/>
            <a:r>
              <a:rPr lang="nl-NL" dirty="0" smtClean="0"/>
              <a:t>RMAE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reproducibility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scan-</a:t>
            </a:r>
            <a:r>
              <a:rPr lang="nl-NL" dirty="0" err="1" smtClean="0"/>
              <a:t>rescan</a:t>
            </a:r>
            <a:r>
              <a:rPr lang="nl-NL" dirty="0" smtClean="0"/>
              <a:t> ‘</a:t>
            </a:r>
            <a:r>
              <a:rPr lang="nl-NL" dirty="0" err="1" smtClean="0"/>
              <a:t>rmae</a:t>
            </a:r>
            <a:r>
              <a:rPr lang="nl-NL" dirty="0" smtClean="0"/>
              <a:t>’</a:t>
            </a:r>
          </a:p>
          <a:p>
            <a:pPr marL="0" indent="0">
              <a:buNone/>
            </a:pP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:</a:t>
            </a:r>
          </a:p>
          <a:p>
            <a:pPr lvl="1"/>
            <a:r>
              <a:rPr lang="nl-NL" dirty="0"/>
              <a:t>ICC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robustness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semgentation</a:t>
            </a:r>
            <a:r>
              <a:rPr lang="nl-NL" dirty="0"/>
              <a:t> </a:t>
            </a:r>
            <a:r>
              <a:rPr lang="nl-NL" dirty="0" err="1"/>
              <a:t>method</a:t>
            </a:r>
            <a:r>
              <a:rPr lang="nl-NL" dirty="0"/>
              <a:t> </a:t>
            </a:r>
            <a:r>
              <a:rPr lang="nl-NL" dirty="0" err="1" smtClean="0"/>
              <a:t>variation</a:t>
            </a:r>
            <a:r>
              <a:rPr lang="nl-NL" dirty="0" smtClean="0"/>
              <a:t> ‘</a:t>
            </a:r>
            <a:r>
              <a:rPr lang="nl-NL" dirty="0" err="1" smtClean="0"/>
              <a:t>icc</a:t>
            </a:r>
            <a:r>
              <a:rPr lang="nl-NL" dirty="0" smtClean="0"/>
              <a:t>’</a:t>
            </a:r>
          </a:p>
          <a:p>
            <a:pPr lvl="1"/>
            <a:r>
              <a:rPr lang="nl-NL" b="1" dirty="0" smtClean="0"/>
              <a:t>ICC </a:t>
            </a:r>
            <a:r>
              <a:rPr lang="nl-NL" b="1" dirty="0" err="1" smtClean="0"/>
              <a:t>for</a:t>
            </a:r>
            <a:r>
              <a:rPr lang="nl-NL" b="1" dirty="0" smtClean="0"/>
              <a:t> </a:t>
            </a:r>
            <a:r>
              <a:rPr lang="nl-NL" b="1" dirty="0" err="1"/>
              <a:t>reproducibility</a:t>
            </a:r>
            <a:r>
              <a:rPr lang="nl-NL" b="1" dirty="0"/>
              <a:t> </a:t>
            </a:r>
            <a:r>
              <a:rPr lang="nl-NL" b="1" dirty="0" err="1"/>
              <a:t>for</a:t>
            </a:r>
            <a:r>
              <a:rPr lang="nl-NL" b="1" dirty="0"/>
              <a:t> </a:t>
            </a:r>
            <a:r>
              <a:rPr lang="nl-NL" b="1" dirty="0" smtClean="0"/>
              <a:t>scan-</a:t>
            </a:r>
            <a:r>
              <a:rPr lang="nl-NL" b="1" dirty="0" err="1" smtClean="0"/>
              <a:t>rescan</a:t>
            </a:r>
            <a:r>
              <a:rPr lang="nl-NL" b="1" dirty="0" smtClean="0"/>
              <a:t> ‘icc2’</a:t>
            </a:r>
          </a:p>
          <a:p>
            <a:pPr lvl="1"/>
            <a:endParaRPr lang="nl-NL" b="1" dirty="0"/>
          </a:p>
          <a:p>
            <a:pPr marL="457200" lvl="1" indent="0">
              <a:buNone/>
            </a:pPr>
            <a:r>
              <a:rPr lang="nl-NL" b="1" dirty="0" err="1" smtClean="0"/>
              <a:t>You</a:t>
            </a:r>
            <a:r>
              <a:rPr lang="nl-NL" b="1" dirty="0" smtClean="0"/>
              <a:t> </a:t>
            </a:r>
            <a:r>
              <a:rPr lang="nl-NL" b="1" dirty="0" err="1" smtClean="0"/>
              <a:t>will</a:t>
            </a:r>
            <a:r>
              <a:rPr lang="nl-NL" b="1" dirty="0" smtClean="0"/>
              <a:t> </a:t>
            </a:r>
            <a:r>
              <a:rPr lang="nl-NL" b="1" dirty="0" err="1" smtClean="0"/>
              <a:t>find</a:t>
            </a:r>
            <a:r>
              <a:rPr lang="nl-NL" b="1" dirty="0" smtClean="0"/>
              <a:t> ‘</a:t>
            </a:r>
            <a:r>
              <a:rPr lang="nl-NL" b="1" dirty="0" err="1" smtClean="0"/>
              <a:t>icc</a:t>
            </a:r>
            <a:r>
              <a:rPr lang="nl-NL" b="1" dirty="0" smtClean="0"/>
              <a:t>’ </a:t>
            </a:r>
            <a:r>
              <a:rPr lang="nl-NL" b="1" dirty="0" err="1" smtClean="0"/>
              <a:t>and</a:t>
            </a:r>
            <a:r>
              <a:rPr lang="nl-NL" b="1" dirty="0" smtClean="0"/>
              <a:t> ‘icc2’ </a:t>
            </a:r>
            <a:r>
              <a:rPr lang="nl-NL" b="1" dirty="0" err="1" smtClean="0"/>
              <a:t>reffered</a:t>
            </a:r>
            <a:r>
              <a:rPr lang="nl-NL" b="1" dirty="0" smtClean="0"/>
              <a:t> </a:t>
            </a:r>
            <a:r>
              <a:rPr lang="nl-NL" b="1" dirty="0" err="1" smtClean="0"/>
              <a:t>to</a:t>
            </a:r>
            <a:r>
              <a:rPr lang="nl-NL" b="1" dirty="0" smtClean="0"/>
              <a:t> in code of </a:t>
            </a:r>
            <a:r>
              <a:rPr lang="nl-NL" b="1" dirty="0" err="1" smtClean="0"/>
              <a:t>all</a:t>
            </a:r>
            <a:r>
              <a:rPr lang="nl-NL" b="1" dirty="0" smtClean="0"/>
              <a:t> </a:t>
            </a:r>
            <a:r>
              <a:rPr lang="nl-NL" b="1" dirty="0" err="1" smtClean="0"/>
              <a:t>following</a:t>
            </a:r>
            <a:r>
              <a:rPr lang="nl-NL" b="1" dirty="0" smtClean="0"/>
              <a:t> </a:t>
            </a:r>
            <a:r>
              <a:rPr lang="nl-NL" b="1" dirty="0" err="1" smtClean="0"/>
              <a:t>results</a:t>
            </a:r>
            <a:r>
              <a:rPr lang="nl-NL" b="1" dirty="0"/>
              <a:t> </a:t>
            </a:r>
            <a:r>
              <a:rPr lang="nl-NL" b="1" dirty="0" err="1" smtClean="0"/>
              <a:t>so</a:t>
            </a:r>
            <a:endParaRPr lang="nl-NL" b="1" dirty="0" smtClean="0"/>
          </a:p>
          <a:p>
            <a:pPr marL="457200" lvl="1" indent="0">
              <a:buNone/>
            </a:pPr>
            <a:r>
              <a:rPr lang="nl-NL" b="1" dirty="0" smtClean="0"/>
              <a:t>tie </a:t>
            </a:r>
            <a:r>
              <a:rPr lang="nl-NL" b="1" dirty="0" err="1" smtClean="0"/>
              <a:t>it</a:t>
            </a:r>
            <a:r>
              <a:rPr lang="nl-NL" b="1" dirty="0" smtClean="0"/>
              <a:t> in </a:t>
            </a:r>
            <a:r>
              <a:rPr lang="nl-NL" b="1" dirty="0" err="1" smtClean="0"/>
              <a:t>your</a:t>
            </a:r>
            <a:r>
              <a:rPr lang="nl-NL" b="1" dirty="0" smtClean="0"/>
              <a:t> </a:t>
            </a:r>
            <a:r>
              <a:rPr lang="nl-NL" b="1" dirty="0" err="1" smtClean="0"/>
              <a:t>ears</a:t>
            </a:r>
            <a:r>
              <a:rPr lang="nl-NL" b="1" dirty="0" smtClean="0"/>
              <a:t>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781" y="5848209"/>
            <a:ext cx="6230219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071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Old</a:t>
            </a:r>
            <a:r>
              <a:rPr lang="en-US" dirty="0" smtClean="0"/>
              <a:t> Stability of radiomics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7591" y="1825625"/>
            <a:ext cx="563114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Stability of </a:t>
            </a:r>
            <a:r>
              <a:rPr lang="en-US" dirty="0" err="1" smtClean="0"/>
              <a:t>radiomics</a:t>
            </a:r>
            <a:r>
              <a:rPr lang="en-US" dirty="0" smtClean="0"/>
              <a:t> feature is quantified as: </a:t>
            </a:r>
          </a:p>
          <a:p>
            <a:r>
              <a:rPr lang="en-US" dirty="0" smtClean="0"/>
              <a:t>interclass correlation (</a:t>
            </a:r>
            <a:r>
              <a:rPr lang="en-US" dirty="0" err="1" smtClean="0"/>
              <a:t>icc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relative mean absolute error (</a:t>
            </a:r>
            <a:r>
              <a:rPr lang="en-US" dirty="0" err="1" smtClean="0"/>
              <a:t>rmae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for each anatomical structure/label (in the image on the x-axis) and each feature (on the y-axis)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t="833" r="462" b="27288"/>
          <a:stretch/>
        </p:blipFill>
        <p:spPr bwMode="auto">
          <a:xfrm rot="16200000">
            <a:off x="4737113" y="3235194"/>
            <a:ext cx="4355431" cy="15281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3"/>
          <a:srcRect t="777" r="381" b="176"/>
          <a:stretch/>
        </p:blipFill>
        <p:spPr bwMode="auto">
          <a:xfrm rot="16200000">
            <a:off x="8310140" y="3133303"/>
            <a:ext cx="4324329" cy="17629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8741407" y="4931798"/>
            <a:ext cx="3291265" cy="76581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rmae_compute.py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741406" y="5878737"/>
            <a:ext cx="3291265" cy="76581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rmae_vis.py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439655" y="4931798"/>
            <a:ext cx="3291265" cy="76581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icc_compute.py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439654" y="5878737"/>
            <a:ext cx="3291265" cy="76581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icc_vis.py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ight Arrow 11"/>
          <p:cNvSpPr/>
          <p:nvPr/>
        </p:nvSpPr>
        <p:spPr>
          <a:xfrm rot="2010658">
            <a:off x="6887845" y="3796002"/>
            <a:ext cx="2365021" cy="1485900"/>
          </a:xfrm>
          <a:prstGeom prst="rightArrow">
            <a:avLst/>
          </a:prstGeom>
          <a:solidFill>
            <a:srgbClr val="FF0000"/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/>
              <a:t>New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5706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Photoshopping</a:t>
            </a:r>
            <a:r>
              <a:rPr lang="en-US" dirty="0" smtClean="0"/>
              <a:t> </a:t>
            </a:r>
            <a:r>
              <a:rPr lang="en-US" dirty="0" err="1" smtClean="0"/>
              <a:t>Heatmap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91800" cy="4351338"/>
          </a:xfrm>
        </p:spPr>
        <p:txBody>
          <a:bodyPr/>
          <a:lstStyle/>
          <a:p>
            <a:r>
              <a:rPr lang="en-US" dirty="0" smtClean="0"/>
              <a:t>I made a template overlapping the figure output of icc_vis.py to turn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this                                       into                                   this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3" y="2924098"/>
            <a:ext cx="4525006" cy="36390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1" y="3003326"/>
            <a:ext cx="4515480" cy="366763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637303" y="3865419"/>
            <a:ext cx="1267691" cy="15274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417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7907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b="1" dirty="0" err="1" smtClean="0">
                <a:solidFill>
                  <a:schemeClr val="bg1"/>
                </a:solidFill>
              </a:rPr>
              <a:t>Intermediate</a:t>
            </a:r>
            <a:r>
              <a:rPr lang="nl-NL" b="1" dirty="0" smtClean="0">
                <a:solidFill>
                  <a:schemeClr val="bg1"/>
                </a:solidFill>
              </a:rPr>
              <a:t> analysis of radiomic features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34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White matter diffusivity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23509" cy="504602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We ran an intermediate analysis to confirm our measurements with literature.</a:t>
            </a:r>
          </a:p>
          <a:p>
            <a:r>
              <a:rPr lang="en-US" dirty="0" smtClean="0"/>
              <a:t>We compared average DTI </a:t>
            </a:r>
            <a:r>
              <a:rPr lang="en-US" dirty="0"/>
              <a:t>intensity (=mean fractional anisotropy) </a:t>
            </a:r>
            <a:r>
              <a:rPr lang="en-US" dirty="0" smtClean="0"/>
              <a:t>of left and </a:t>
            </a:r>
            <a:r>
              <a:rPr lang="en-US" dirty="0" err="1" smtClean="0"/>
              <a:t>wight</a:t>
            </a:r>
            <a:r>
              <a:rPr lang="en-US" dirty="0" smtClean="0"/>
              <a:t> cerebral white matter between deprived and non-deprived subjects at each time point.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We computed the linear trend over these four time points.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754355" y="365125"/>
            <a:ext cx="3291265" cy="76581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Manual_DTI_check.py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710" y="1512985"/>
            <a:ext cx="6773984" cy="506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794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White matter diffusivity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23509" cy="504602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We ran an intermediate analysis to confirm our measurements with literature.</a:t>
            </a:r>
          </a:p>
          <a:p>
            <a:r>
              <a:rPr lang="en-US" dirty="0" smtClean="0"/>
              <a:t>We compared average DTI </a:t>
            </a:r>
            <a:r>
              <a:rPr lang="en-US" dirty="0"/>
              <a:t>intensity (=mean fractional anisotropy) </a:t>
            </a:r>
            <a:r>
              <a:rPr lang="en-US" dirty="0" smtClean="0"/>
              <a:t>of left and </a:t>
            </a:r>
            <a:r>
              <a:rPr lang="en-US" dirty="0" err="1" smtClean="0"/>
              <a:t>wight</a:t>
            </a:r>
            <a:r>
              <a:rPr lang="en-US" dirty="0" smtClean="0"/>
              <a:t> cerebral white matter between deprived and non-deprived subjects at each time point.</a:t>
            </a:r>
          </a:p>
          <a:p>
            <a:r>
              <a:rPr lang="en-US" dirty="0"/>
              <a:t>We computed the </a:t>
            </a:r>
            <a:r>
              <a:rPr lang="en-US" dirty="0" smtClean="0"/>
              <a:t>linear trend </a:t>
            </a:r>
            <a:r>
              <a:rPr lang="en-US" dirty="0"/>
              <a:t>over these four time points</a:t>
            </a:r>
            <a:r>
              <a:rPr lang="en-US" dirty="0" smtClean="0"/>
              <a:t>.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754355" y="365125"/>
            <a:ext cx="3291265" cy="76581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Manual_DTI_check.py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710" y="1512985"/>
            <a:ext cx="6773984" cy="50644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743" y="3115958"/>
            <a:ext cx="2342476" cy="18592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051967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White matter diffusivity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23509" cy="5046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Results of a </a:t>
            </a:r>
            <a:r>
              <a:rPr lang="en-US" dirty="0" err="1"/>
              <a:t>Ttest</a:t>
            </a:r>
            <a:r>
              <a:rPr lang="en-US" dirty="0"/>
              <a:t> rejected the hypothesis that the trends of the </a:t>
            </a:r>
            <a:r>
              <a:rPr lang="en-US" dirty="0" err="1"/>
              <a:t>deprevied</a:t>
            </a:r>
            <a:r>
              <a:rPr lang="en-US" dirty="0"/>
              <a:t> subjects was the same as for non-deprived subjects</a:t>
            </a:r>
          </a:p>
          <a:p>
            <a:pPr marL="0" indent="0"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Ttest_indResult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statistic=3.13015776718867,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pvalue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=0.002561151867029557)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710" y="1512985"/>
            <a:ext cx="6773984" cy="50644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743" y="3115958"/>
            <a:ext cx="2342476" cy="18592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Rounded Rectangle 8"/>
          <p:cNvSpPr/>
          <p:nvPr/>
        </p:nvSpPr>
        <p:spPr>
          <a:xfrm>
            <a:off x="7754355" y="365125"/>
            <a:ext cx="3291265" cy="76581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Manual_DTI_check.py</a:t>
            </a:r>
          </a:p>
        </p:txBody>
      </p:sp>
    </p:spTree>
    <p:extLst>
      <p:ext uri="{BB962C8B-B14F-4D97-AF65-F5344CB8AC3E}">
        <p14:creationId xmlns:p14="http://schemas.microsoft.com/office/powerpoint/2010/main" val="7588153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to literature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284518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This finding agreed with literature.</a:t>
            </a:r>
          </a:p>
          <a:p>
            <a:pPr marL="0" indent="0">
              <a:buNone/>
            </a:pPr>
            <a:r>
              <a:rPr lang="en-US" sz="1300" dirty="0" smtClean="0"/>
              <a:t>(Our results look smaller because they only plot significant voxels)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So now we know, that:</a:t>
            </a:r>
          </a:p>
          <a:p>
            <a:pPr marL="0" indent="0">
              <a:buNone/>
            </a:pPr>
            <a:r>
              <a:rPr lang="en-US" dirty="0" smtClean="0"/>
              <a:t>1. processing so far was at least not all bad</a:t>
            </a:r>
          </a:p>
          <a:p>
            <a:pPr marL="0" indent="0">
              <a:buNone/>
            </a:pPr>
            <a:r>
              <a:rPr lang="en-US" dirty="0" smtClean="0"/>
              <a:t>2. Some differences are measureable in the data, so predictions should also be possible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014" y="1519121"/>
            <a:ext cx="5771762" cy="496434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Down Arrow 5"/>
          <p:cNvSpPr/>
          <p:nvPr/>
        </p:nvSpPr>
        <p:spPr>
          <a:xfrm>
            <a:off x="9912927" y="852055"/>
            <a:ext cx="477982" cy="8386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2902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7907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b="1" dirty="0" smtClean="0">
                <a:solidFill>
                  <a:schemeClr val="bg1"/>
                </a:solidFill>
              </a:rPr>
              <a:t>5. RENT Feature </a:t>
            </a:r>
            <a:r>
              <a:rPr lang="nl-NL" b="1" dirty="0" err="1" smtClean="0">
                <a:solidFill>
                  <a:schemeClr val="bg1"/>
                </a:solidFill>
              </a:rPr>
              <a:t>Extraction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24000" y="4016808"/>
            <a:ext cx="9144000" cy="1240991"/>
          </a:xfrm>
        </p:spPr>
        <p:txBody>
          <a:bodyPr/>
          <a:lstStyle/>
          <a:p>
            <a:r>
              <a:rPr lang="nl-NL" dirty="0" smtClean="0">
                <a:solidFill>
                  <a:schemeClr val="bg1"/>
                </a:solidFill>
              </a:rPr>
              <a:t>We </a:t>
            </a:r>
            <a:r>
              <a:rPr lang="nl-NL" dirty="0" err="1" smtClean="0">
                <a:solidFill>
                  <a:schemeClr val="bg1"/>
                </a:solidFill>
              </a:rPr>
              <a:t>did</a:t>
            </a:r>
            <a:r>
              <a:rPr lang="nl-NL" dirty="0" smtClean="0">
                <a:solidFill>
                  <a:schemeClr val="bg1"/>
                </a:solidFill>
              </a:rPr>
              <a:t> </a:t>
            </a:r>
            <a:r>
              <a:rPr lang="nl-NL" dirty="0" err="1" smtClean="0">
                <a:solidFill>
                  <a:schemeClr val="bg1"/>
                </a:solidFill>
              </a:rPr>
              <a:t>not</a:t>
            </a:r>
            <a:r>
              <a:rPr lang="nl-NL" dirty="0" smtClean="0">
                <a:solidFill>
                  <a:schemeClr val="bg1"/>
                </a:solidFill>
              </a:rPr>
              <a:t> end up </a:t>
            </a:r>
            <a:r>
              <a:rPr lang="nl-NL" dirty="0" err="1" smtClean="0">
                <a:solidFill>
                  <a:schemeClr val="bg1"/>
                </a:solidFill>
              </a:rPr>
              <a:t>using</a:t>
            </a:r>
            <a:r>
              <a:rPr lang="nl-NL" dirty="0" smtClean="0">
                <a:solidFill>
                  <a:schemeClr val="bg1"/>
                </a:solidFill>
              </a:rPr>
              <a:t> </a:t>
            </a:r>
            <a:r>
              <a:rPr lang="nl-NL" dirty="0" err="1" smtClean="0">
                <a:solidFill>
                  <a:schemeClr val="bg1"/>
                </a:solidFill>
              </a:rPr>
              <a:t>this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Multiply 2"/>
          <p:cNvSpPr/>
          <p:nvPr/>
        </p:nvSpPr>
        <p:spPr>
          <a:xfrm>
            <a:off x="4634346" y="1629209"/>
            <a:ext cx="2462645" cy="268085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54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File </a:t>
            </a:r>
            <a:r>
              <a:rPr lang="nl-NL" dirty="0" err="1" smtClean="0"/>
              <a:t>structuring</a:t>
            </a:r>
            <a:r>
              <a:rPr lang="nl-NL" dirty="0" smtClean="0"/>
              <a:t>			…/SLEEEP/data</a:t>
            </a:r>
          </a:p>
          <a:p>
            <a:r>
              <a:rPr lang="nl-NL" dirty="0" smtClean="0"/>
              <a:t>Code </a:t>
            </a:r>
            <a:r>
              <a:rPr lang="nl-NL" dirty="0" err="1" smtClean="0"/>
              <a:t>structuring</a:t>
            </a:r>
            <a:r>
              <a:rPr lang="nl-NL" dirty="0" smtClean="0"/>
              <a:t>			…/SLEEEP/scripts</a:t>
            </a:r>
          </a:p>
          <a:p>
            <a:r>
              <a:rPr lang="nl-NL" dirty="0" err="1" smtClean="0"/>
              <a:t>Results</a:t>
            </a:r>
            <a:r>
              <a:rPr lang="nl-NL" dirty="0" smtClean="0"/>
              <a:t> </a:t>
            </a:r>
            <a:r>
              <a:rPr lang="nl-NL" dirty="0" err="1" smtClean="0"/>
              <a:t>structuring</a:t>
            </a:r>
            <a:r>
              <a:rPr lang="nl-NL" dirty="0" smtClean="0"/>
              <a:t>		…/SLEEEP/</a:t>
            </a:r>
            <a:r>
              <a:rPr lang="nl-NL" dirty="0" err="1" smtClean="0"/>
              <a:t>documents</a:t>
            </a:r>
            <a:r>
              <a:rPr lang="nl-NL" dirty="0" smtClean="0"/>
              <a:t>/</a:t>
            </a:r>
            <a:r>
              <a:rPr lang="nl-NL" dirty="0" err="1" smtClean="0"/>
              <a:t>graphics</a:t>
            </a:r>
            <a:endParaRPr lang="nl-NL" dirty="0" smtClean="0"/>
          </a:p>
          <a:p>
            <a:pPr marL="0" indent="0">
              <a:buNone/>
            </a:pPr>
            <a:r>
              <a:rPr lang="nl-NL" dirty="0"/>
              <a:t>	</a:t>
            </a:r>
            <a:r>
              <a:rPr lang="nl-NL" dirty="0" smtClean="0"/>
              <a:t>				</a:t>
            </a:r>
            <a:r>
              <a:rPr lang="nl-NL" sz="1800" dirty="0" smtClean="0"/>
              <a:t>[ </a:t>
            </a:r>
            <a:r>
              <a:rPr lang="nl-NL" sz="1800" dirty="0" err="1" smtClean="0"/>
              <a:t>and</a:t>
            </a:r>
            <a:r>
              <a:rPr lang="nl-NL" sz="1800" dirty="0" smtClean="0"/>
              <a:t> </a:t>
            </a:r>
            <a:r>
              <a:rPr lang="nl-NL" sz="1800" dirty="0" err="1" smtClean="0"/>
              <a:t>maybe</a:t>
            </a:r>
            <a:r>
              <a:rPr lang="nl-NL" sz="1800" dirty="0" smtClean="0"/>
              <a:t> </a:t>
            </a:r>
            <a:r>
              <a:rPr lang="nl-NL" sz="1800" dirty="0" err="1" smtClean="0"/>
              <a:t>some</a:t>
            </a:r>
            <a:r>
              <a:rPr lang="nl-NL" sz="1800" dirty="0" smtClean="0"/>
              <a:t> in …/SLEEEP/scripts as wel ]</a:t>
            </a:r>
          </a:p>
          <a:p>
            <a:pPr marL="0" indent="0">
              <a:buNone/>
            </a:pPr>
            <a:endParaRPr lang="nl-NL" sz="1800" dirty="0"/>
          </a:p>
          <a:p>
            <a:pPr marL="0" indent="0">
              <a:buNone/>
            </a:pPr>
            <a:endParaRPr lang="nl-NL" sz="1800" dirty="0" smtClean="0"/>
          </a:p>
          <a:p>
            <a:pPr marL="0" indent="0">
              <a:buNone/>
            </a:pPr>
            <a:endParaRPr lang="nl-NL" dirty="0" smtClean="0"/>
          </a:p>
        </p:txBody>
      </p:sp>
      <p:sp>
        <p:nvSpPr>
          <p:cNvPr id="4" name="Rounded Rectangle 3"/>
          <p:cNvSpPr/>
          <p:nvPr/>
        </p:nvSpPr>
        <p:spPr>
          <a:xfrm>
            <a:off x="8475785" y="5492921"/>
            <a:ext cx="2769576" cy="6176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Example.py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reeform 4"/>
          <p:cNvSpPr/>
          <p:nvPr/>
        </p:nvSpPr>
        <p:spPr>
          <a:xfrm rot="19834689">
            <a:off x="6567854" y="4792608"/>
            <a:ext cx="2211461" cy="1151792"/>
          </a:xfrm>
          <a:custGeom>
            <a:avLst/>
            <a:gdLst>
              <a:gd name="connsiteX0" fmla="*/ 0 w 2211461"/>
              <a:gd name="connsiteY0" fmla="*/ 0 h 1151792"/>
              <a:gd name="connsiteX1" fmla="*/ 2057400 w 2211461"/>
              <a:gd name="connsiteY1" fmla="*/ 281353 h 1151792"/>
              <a:gd name="connsiteX2" fmla="*/ 2031023 w 2211461"/>
              <a:gd name="connsiteY2" fmla="*/ 1151792 h 1151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1461" h="1151792">
                <a:moveTo>
                  <a:pt x="0" y="0"/>
                </a:moveTo>
                <a:cubicBezTo>
                  <a:pt x="859448" y="44694"/>
                  <a:pt x="1718896" y="89388"/>
                  <a:pt x="2057400" y="281353"/>
                </a:cubicBezTo>
                <a:cubicBezTo>
                  <a:pt x="2395904" y="473318"/>
                  <a:pt x="2077915" y="1104900"/>
                  <a:pt x="2031023" y="1151792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 rot="623482">
            <a:off x="5120584" y="5310572"/>
            <a:ext cx="2238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Code </a:t>
            </a:r>
            <a:r>
              <a:rPr lang="nl-NL" dirty="0" err="1" smtClean="0"/>
              <a:t>related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process</a:t>
            </a:r>
            <a:r>
              <a:rPr lang="nl-NL" dirty="0" smtClean="0"/>
              <a:t> </a:t>
            </a:r>
            <a:r>
              <a:rPr lang="nl-NL" dirty="0" err="1" smtClean="0"/>
              <a:t>described</a:t>
            </a:r>
            <a:r>
              <a:rPr lang="nl-NL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29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461" y="1825625"/>
            <a:ext cx="3944339" cy="437789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885363" y="5782331"/>
            <a:ext cx="661988" cy="233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RENT </a:t>
            </a:r>
            <a:r>
              <a:rPr lang="en-US" dirty="0" err="1" smtClean="0"/>
              <a:t>hyperparameter</a:t>
            </a:r>
            <a:r>
              <a:rPr lang="en-US" dirty="0" smtClean="0"/>
              <a:t> grid search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9747103" y="2918558"/>
            <a:ext cx="3213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Matthews </a:t>
            </a:r>
            <a:r>
              <a:rPr lang="en-US" sz="1600" dirty="0" err="1" smtClean="0"/>
              <a:t>CorrCof</a:t>
            </a:r>
            <a:endParaRPr lang="en-US" sz="16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1825625"/>
            <a:ext cx="6470816" cy="44704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Frist started with </a:t>
            </a:r>
            <a:r>
              <a:rPr lang="en-US" u="sng" dirty="0" smtClean="0"/>
              <a:t>all</a:t>
            </a:r>
            <a:r>
              <a:rPr lang="en-US" dirty="0" smtClean="0"/>
              <a:t> 40.000 fields</a:t>
            </a:r>
          </a:p>
          <a:p>
            <a:r>
              <a:rPr lang="en-US" dirty="0" smtClean="0"/>
              <a:t>Second attempt: Only difference in mean shape features: 1442 fields*</a:t>
            </a:r>
          </a:p>
          <a:p>
            <a:endParaRPr lang="en-US" dirty="0"/>
          </a:p>
          <a:p>
            <a:r>
              <a:rPr lang="en-US" dirty="0" smtClean="0"/>
              <a:t>Cutoffs adjusted to retain 4 features:</a:t>
            </a:r>
            <a:br>
              <a:rPr lang="en-US" dirty="0" smtClean="0"/>
            </a:br>
            <a:r>
              <a:rPr lang="el-GR" dirty="0" smtClean="0"/>
              <a:t>Τ</a:t>
            </a:r>
            <a:r>
              <a:rPr lang="el-GR" baseline="-25000" dirty="0" smtClean="0"/>
              <a:t>1</a:t>
            </a:r>
            <a:r>
              <a:rPr lang="en-US" baseline="-25000" dirty="0" smtClean="0"/>
              <a:t>	</a:t>
            </a:r>
            <a:r>
              <a:rPr lang="en-US" dirty="0" smtClean="0"/>
              <a:t>0.9	</a:t>
            </a:r>
            <a:r>
              <a:rPr lang="en-US" dirty="0" smtClean="0">
                <a:sym typeface="Wingdings" panose="05000000000000000000" pitchFamily="2" charset="2"/>
              </a:rPr>
              <a:t> 0.5 </a:t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l-GR" dirty="0" smtClean="0"/>
              <a:t>Τ</a:t>
            </a:r>
            <a:r>
              <a:rPr lang="en-US" baseline="-25000" dirty="0" smtClean="0"/>
              <a:t>2	</a:t>
            </a:r>
            <a:r>
              <a:rPr lang="en-US" dirty="0" smtClean="0"/>
              <a:t>0.9	</a:t>
            </a:r>
            <a:r>
              <a:rPr lang="en-US" dirty="0" smtClean="0">
                <a:sym typeface="Wingdings" panose="05000000000000000000" pitchFamily="2" charset="2"/>
              </a:rPr>
              <a:t> 0.5 </a:t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l-GR" dirty="0" smtClean="0"/>
              <a:t>Τ</a:t>
            </a:r>
            <a:r>
              <a:rPr lang="en-US" baseline="-25000" dirty="0" smtClean="0"/>
              <a:t>3	</a:t>
            </a:r>
            <a:r>
              <a:rPr lang="en-US" dirty="0" smtClean="0"/>
              <a:t>0.975	</a:t>
            </a:r>
            <a:r>
              <a:rPr lang="en-US" dirty="0" smtClean="0">
                <a:sym typeface="Wingdings" panose="05000000000000000000" pitchFamily="2" charset="2"/>
              </a:rPr>
              <a:t> 0.8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800" i="1" dirty="0" smtClean="0"/>
              <a:t>*if every subject has two scans over two days this calculation is: </a:t>
            </a:r>
            <a:br>
              <a:rPr lang="en-US" sz="1800" i="1" dirty="0" smtClean="0"/>
            </a:br>
            <a:r>
              <a:rPr lang="en-US" sz="1800" i="1" dirty="0" smtClean="0"/>
              <a:t>(T1.1 + T1.2) – (T2.1 + T2.2)</a:t>
            </a:r>
            <a:endParaRPr lang="en-US" sz="1800" i="1" dirty="0"/>
          </a:p>
        </p:txBody>
      </p:sp>
      <p:sp>
        <p:nvSpPr>
          <p:cNvPr id="11" name="Rectangle 10"/>
          <p:cNvSpPr/>
          <p:nvPr/>
        </p:nvSpPr>
        <p:spPr>
          <a:xfrm>
            <a:off x="8467725" y="5748338"/>
            <a:ext cx="661988" cy="233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086356" y="568035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582623" y="5748338"/>
            <a:ext cx="661988" cy="233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279883" y="568035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887261" y="3835806"/>
            <a:ext cx="6037119" cy="1589809"/>
          </a:xfrm>
          <a:prstGeom prst="roundRect">
            <a:avLst>
              <a:gd name="adj" fmla="val 81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Left-Lateral-Vent_ </a:t>
            </a:r>
            <a:r>
              <a:rPr lang="en-US" b="1" dirty="0" err="1" smtClean="0"/>
              <a:t>original_shape_MeshVolume</a:t>
            </a:r>
            <a:endParaRPr lang="en-US" b="1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Left-Lateral-</a:t>
            </a:r>
            <a:r>
              <a:rPr lang="en-US" dirty="0" err="1" smtClean="0"/>
              <a:t>Ven_original_shape_VoxelVolume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Right-Putamenricle_shape_Maximum2DDiameterColum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lh-middletemporal_shape_Maximum2DDiameterRow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812" y="2342842"/>
            <a:ext cx="3506613" cy="17207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5" name="Group 24"/>
          <p:cNvGrpSpPr/>
          <p:nvPr/>
        </p:nvGrpSpPr>
        <p:grpSpPr>
          <a:xfrm>
            <a:off x="7285520" y="1885128"/>
            <a:ext cx="3601671" cy="2178430"/>
            <a:chOff x="8979579" y="4441159"/>
            <a:chExt cx="3289808" cy="198980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4"/>
            <a:srcRect l="2931"/>
            <a:stretch/>
          </p:blipFill>
          <p:spPr>
            <a:xfrm>
              <a:off x="8979579" y="4964379"/>
              <a:ext cx="3289808" cy="146658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7" name="Rectangle 26"/>
            <p:cNvSpPr/>
            <p:nvPr/>
          </p:nvSpPr>
          <p:spPr>
            <a:xfrm>
              <a:off x="9682162" y="4441159"/>
              <a:ext cx="93634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/>
                <a:t>Right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594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8885363" y="5782331"/>
            <a:ext cx="661988" cy="233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RENT </a:t>
            </a:r>
            <a:r>
              <a:rPr lang="en-US" dirty="0" err="1" smtClean="0"/>
              <a:t>hyperparameter</a:t>
            </a:r>
            <a:r>
              <a:rPr lang="en-US" dirty="0" smtClean="0"/>
              <a:t> </a:t>
            </a:r>
            <a:r>
              <a:rPr lang="en-US" b="1" dirty="0" smtClean="0"/>
              <a:t>Train</a:t>
            </a:r>
            <a:r>
              <a:rPr lang="en-US" dirty="0" smtClean="0"/>
              <a:t> Performance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9747103" y="2918558"/>
            <a:ext cx="3213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Matthews </a:t>
            </a:r>
            <a:r>
              <a:rPr lang="en-US" sz="1600" dirty="0" err="1" smtClean="0"/>
              <a:t>CorrCof</a:t>
            </a:r>
            <a:endParaRPr lang="en-US" sz="16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1825625"/>
            <a:ext cx="6470816" cy="44704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8467725" y="5748338"/>
            <a:ext cx="661988" cy="233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086356" y="568035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582623" y="5748338"/>
            <a:ext cx="661988" cy="233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279883" y="568035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2275607" y="3245646"/>
            <a:ext cx="4042065" cy="1537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f1 1:  </a:t>
            </a:r>
            <a:r>
              <a:rPr lang="en-US" dirty="0" smtClean="0"/>
              <a:t>0.94</a:t>
            </a:r>
            <a:endParaRPr lang="en-US" dirty="0"/>
          </a:p>
          <a:p>
            <a:r>
              <a:rPr lang="en-US" dirty="0"/>
              <a:t>f1 0:  </a:t>
            </a:r>
            <a:r>
              <a:rPr lang="en-US" dirty="0" smtClean="0"/>
              <a:t>0.95</a:t>
            </a:r>
            <a:endParaRPr lang="en-US" dirty="0"/>
          </a:p>
          <a:p>
            <a:r>
              <a:rPr lang="en-US" dirty="0"/>
              <a:t>Accuracy:  </a:t>
            </a:r>
            <a:r>
              <a:rPr lang="en-US" dirty="0" smtClean="0"/>
              <a:t>0.94</a:t>
            </a:r>
            <a:endParaRPr lang="en-US" dirty="0"/>
          </a:p>
          <a:p>
            <a:r>
              <a:rPr lang="en-US" dirty="0"/>
              <a:t>Matthews correlation coefficient:  </a:t>
            </a:r>
            <a:r>
              <a:rPr lang="en-US" dirty="0" smtClean="0"/>
              <a:t>0.88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672" y="4017136"/>
            <a:ext cx="5874328" cy="28408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" t="15114" r="50239" b="25591"/>
          <a:stretch/>
        </p:blipFill>
        <p:spPr>
          <a:xfrm rot="1002612">
            <a:off x="5229012" y="2504612"/>
            <a:ext cx="1423121" cy="1409701"/>
          </a:xfrm>
          <a:prstGeom prst="rect">
            <a:avLst/>
          </a:prstGeom>
          <a:effectLst>
            <a:outerShdw blurRad="127000" sx="105000" sy="105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656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RENT </a:t>
            </a:r>
            <a:r>
              <a:rPr lang="en-US" dirty="0" err="1" smtClean="0"/>
              <a:t>hyperparameter</a:t>
            </a:r>
            <a:r>
              <a:rPr lang="en-US" dirty="0" smtClean="0"/>
              <a:t> </a:t>
            </a:r>
            <a:r>
              <a:rPr lang="en-US" b="1" dirty="0" smtClean="0"/>
              <a:t>Test </a:t>
            </a:r>
            <a:r>
              <a:rPr lang="en-US" dirty="0" smtClean="0"/>
              <a:t>performance 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672" y="3976125"/>
            <a:ext cx="5874328" cy="2881876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2275607" y="3245646"/>
            <a:ext cx="4042065" cy="1537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f1 </a:t>
            </a:r>
            <a:r>
              <a:rPr lang="en-US" dirty="0"/>
              <a:t>1:  0.45</a:t>
            </a:r>
          </a:p>
          <a:p>
            <a:r>
              <a:rPr lang="en-US" dirty="0"/>
              <a:t>f1 0:  0.45</a:t>
            </a:r>
          </a:p>
          <a:p>
            <a:r>
              <a:rPr lang="en-US" dirty="0"/>
              <a:t>Accuracy:  0.45</a:t>
            </a:r>
          </a:p>
          <a:p>
            <a:r>
              <a:rPr lang="en-US" dirty="0"/>
              <a:t>Matthews correlation coefficient:  -</a:t>
            </a:r>
            <a:r>
              <a:rPr lang="en-US" dirty="0" smtClean="0"/>
              <a:t>0.1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Left-Lateral-</a:t>
            </a:r>
            <a:r>
              <a:rPr lang="en-US" sz="1600" dirty="0" err="1" smtClean="0"/>
              <a:t>Vent_original_shape_MeshVolume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Left-Lateral-</a:t>
            </a:r>
            <a:r>
              <a:rPr lang="en-US" sz="1600" dirty="0" err="1"/>
              <a:t>Ven_original_shape_VoxelVolume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Right-Putamenricle_shape_Maximum2DDiameterColum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lh-middletemporal_shape_Maximum2DDiameterRow</a:t>
            </a:r>
          </a:p>
          <a:p>
            <a:endParaRPr lang="en-US" sz="16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1" t="15114" r="2738" b="25591"/>
          <a:stretch/>
        </p:blipFill>
        <p:spPr>
          <a:xfrm>
            <a:off x="5647529" y="2738803"/>
            <a:ext cx="1340286" cy="1327647"/>
          </a:xfrm>
          <a:prstGeom prst="rect">
            <a:avLst/>
          </a:prstGeom>
          <a:effectLst>
            <a:outerShdw blurRad="1270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Rounded Rectangle 17"/>
          <p:cNvSpPr/>
          <p:nvPr/>
        </p:nvSpPr>
        <p:spPr>
          <a:xfrm>
            <a:off x="2275606" y="4979627"/>
            <a:ext cx="4042065" cy="1537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f1 1:  </a:t>
            </a:r>
            <a:r>
              <a:rPr lang="en-US" dirty="0" smtClean="0"/>
              <a:t>0.29</a:t>
            </a:r>
            <a:endParaRPr lang="en-US" dirty="0"/>
          </a:p>
          <a:p>
            <a:r>
              <a:rPr lang="en-US" dirty="0"/>
              <a:t>f1 0:  </a:t>
            </a:r>
            <a:r>
              <a:rPr lang="en-US" dirty="0" smtClean="0"/>
              <a:t>0.55</a:t>
            </a:r>
            <a:endParaRPr lang="en-US" dirty="0"/>
          </a:p>
          <a:p>
            <a:r>
              <a:rPr lang="en-US" dirty="0"/>
              <a:t>Accuracy:  </a:t>
            </a:r>
            <a:r>
              <a:rPr lang="en-US" dirty="0" smtClean="0"/>
              <a:t>0.44</a:t>
            </a:r>
            <a:endParaRPr lang="en-US" dirty="0"/>
          </a:p>
          <a:p>
            <a:r>
              <a:rPr lang="en-US" dirty="0"/>
              <a:t>Matthews correlation coefficient:  -</a:t>
            </a:r>
            <a:r>
              <a:rPr lang="en-US" dirty="0" smtClean="0"/>
              <a:t>0.16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8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7907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b="1" dirty="0" smtClean="0">
                <a:solidFill>
                  <a:schemeClr val="bg1"/>
                </a:solidFill>
              </a:rPr>
              <a:t>5. Feature </a:t>
            </a:r>
            <a:r>
              <a:rPr lang="nl-NL" b="1" dirty="0" err="1" smtClean="0">
                <a:solidFill>
                  <a:schemeClr val="bg1"/>
                </a:solidFill>
              </a:rPr>
              <a:t>Extraction</a:t>
            </a:r>
            <a:r>
              <a:rPr lang="nl-NL" b="1" dirty="0" smtClean="0">
                <a:solidFill>
                  <a:schemeClr val="bg1"/>
                </a:solidFill>
              </a:rPr>
              <a:t> &amp; </a:t>
            </a:r>
            <a:r>
              <a:rPr lang="nl-NL" b="1" dirty="0" err="1" smtClean="0">
                <a:solidFill>
                  <a:schemeClr val="bg1"/>
                </a:solidFill>
              </a:rPr>
              <a:t>Prediction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22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selection and </a:t>
            </a:r>
            <a:r>
              <a:rPr lang="en-US" dirty="0" smtClean="0"/>
              <a:t>engineering in s6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Raw radiomics </a:t>
            </a:r>
            <a:r>
              <a:rPr lang="en-US" dirty="0" err="1" smtClean="0"/>
              <a:t>dataframes</a:t>
            </a:r>
            <a:r>
              <a:rPr lang="en-US" dirty="0" smtClean="0"/>
              <a:t> </a:t>
            </a:r>
            <a:r>
              <a:rPr lang="en-US" dirty="0"/>
              <a:t>are generated by: </a:t>
            </a:r>
            <a:br>
              <a:rPr lang="en-US" dirty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3generate_raw_dataframes.py</a:t>
            </a:r>
            <a:r>
              <a:rPr lang="en-US" dirty="0" smtClean="0"/>
              <a:t> and are just called</a:t>
            </a:r>
            <a:br>
              <a:rPr lang="en-US" dirty="0" smtClean="0"/>
            </a:b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radiomic_dataframe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_[MODALITY]_[METHOD].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pkl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’ </a:t>
            </a:r>
          </a:p>
          <a:p>
            <a:pPr marL="0" indent="0">
              <a:buNone/>
            </a:pP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After selection (‘</a:t>
            </a:r>
            <a:r>
              <a:rPr lang="en-US" dirty="0" err="1" smtClean="0"/>
              <a:t>smol</a:t>
            </a:r>
            <a:r>
              <a:rPr lang="en-US" dirty="0" smtClean="0"/>
              <a:t>=small’) and engineering (‘advanced’) these </a:t>
            </a:r>
            <a:r>
              <a:rPr lang="en-US" dirty="0" err="1" smtClean="0"/>
              <a:t>dataframes</a:t>
            </a:r>
            <a:r>
              <a:rPr lang="en-US" dirty="0" smtClean="0"/>
              <a:t> are called:</a:t>
            </a:r>
            <a:br>
              <a:rPr lang="en-US" dirty="0" smtClean="0"/>
            </a:b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advanced_radiomic_dataframe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_[MODALITY]_[METHOD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]-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smol.pkl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’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250" y="4819413"/>
            <a:ext cx="8545118" cy="169568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024592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does: data loading, batching, training, evaluation, patience and reinstating the best </a:t>
            </a:r>
            <a:r>
              <a:rPr lang="en-US" dirty="0" err="1" smtClean="0"/>
              <a:t>eval</a:t>
            </a:r>
            <a:r>
              <a:rPr lang="en-US" dirty="0" smtClean="0"/>
              <a:t>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845" y="3867150"/>
            <a:ext cx="6729956" cy="2309813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7754355" y="365125"/>
            <a:ext cx="3291265" cy="76581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predict_nn.py</a:t>
            </a:r>
          </a:p>
        </p:txBody>
      </p:sp>
    </p:spTree>
    <p:extLst>
      <p:ext uri="{BB962C8B-B14F-4D97-AF65-F5344CB8AC3E}">
        <p14:creationId xmlns:p14="http://schemas.microsoft.com/office/powerpoint/2010/main" val="33757493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734B0430-AC58-45BE-A1F5-A49EF8592DF4}"/>
              </a:ext>
            </a:extLst>
          </p:cNvPr>
          <p:cNvGrpSpPr/>
          <p:nvPr/>
        </p:nvGrpSpPr>
        <p:grpSpPr>
          <a:xfrm>
            <a:off x="261257" y="2612571"/>
            <a:ext cx="7077694" cy="3508997"/>
            <a:chOff x="261257" y="2612571"/>
            <a:chExt cx="7077694" cy="3508997"/>
          </a:xfrm>
        </p:grpSpPr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D0B1CE5C-AD61-433C-A6E5-C0CB0CA413D7}"/>
                </a:ext>
              </a:extLst>
            </p:cNvPr>
            <p:cNvSpPr txBox="1">
              <a:spLocks/>
            </p:cNvSpPr>
            <p:nvPr/>
          </p:nvSpPr>
          <p:spPr>
            <a:xfrm>
              <a:off x="429206" y="2966072"/>
              <a:ext cx="6486332" cy="315549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14400" lvl="2" indent="0">
                <a:lnSpc>
                  <a:spcPct val="107000"/>
                </a:lnSpc>
                <a:buNone/>
              </a:pPr>
              <a:r>
                <a:rPr lang="en-US" sz="18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/>
              </a:r>
              <a:br>
                <a:rPr lang="en-US" sz="18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en-US" sz="18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Feature Selection &amp; Engineering:</a:t>
              </a:r>
            </a:p>
            <a:p>
              <a:pPr lvl="2">
                <a:lnSpc>
                  <a:spcPct val="107000"/>
                </a:lnSpc>
                <a:buFontTx/>
                <a:buChar char="-"/>
              </a:pPr>
              <a:r>
                <a:rPr lang="en-US" sz="18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Remove some anatomical areas</a:t>
              </a:r>
            </a:p>
            <a:p>
              <a:pPr lvl="2">
                <a:lnSpc>
                  <a:spcPct val="107000"/>
                </a:lnSpc>
                <a:buFontTx/>
                <a:buChar char="-"/>
              </a:pPr>
              <a:r>
                <a:rPr lang="en-US" sz="18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Retain only 2/7 radiomics feature classes:</a:t>
              </a:r>
            </a:p>
            <a:p>
              <a:pPr lvl="3">
                <a:lnSpc>
                  <a:spcPct val="107000"/>
                </a:lnSpc>
                <a:buFontTx/>
                <a:buChar char="-"/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Shape to represent T1</a:t>
              </a:r>
            </a:p>
            <a:p>
              <a:pPr lvl="3">
                <a:lnSpc>
                  <a:spcPct val="107000"/>
                </a:lnSpc>
                <a:buFontTx/>
                <a:buChar char="-"/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First order to represent DTI</a:t>
              </a:r>
            </a:p>
            <a:p>
              <a:pPr lvl="2">
                <a:lnSpc>
                  <a:spcPct val="107000"/>
                </a:lnSpc>
                <a:buFontTx/>
                <a:buChar char="-"/>
              </a:pPr>
              <a:r>
                <a:rPr lang="en-US" sz="18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Reduce 4 time points to 1 coefficient</a:t>
              </a:r>
            </a:p>
            <a:p>
              <a:pPr marL="914400" lvl="2" indent="0">
                <a:lnSpc>
                  <a:spcPct val="107000"/>
                </a:lnSpc>
                <a:buNone/>
              </a:pPr>
              <a:endPara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914400" lvl="2" indent="0">
                <a:lnSpc>
                  <a:spcPct val="107000"/>
                </a:lnSpc>
                <a:buNone/>
              </a:pPr>
              <a:r>
                <a:rPr lang="en-US" sz="18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640 features remain</a:t>
              </a:r>
            </a:p>
            <a:p>
              <a:endParaRPr lang="en-US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EE9D229-D02B-4CA6-BFED-3327A1C8A4A4}"/>
                </a:ext>
              </a:extLst>
            </p:cNvPr>
            <p:cNvSpPr/>
            <p:nvPr/>
          </p:nvSpPr>
          <p:spPr>
            <a:xfrm>
              <a:off x="261257" y="2612571"/>
              <a:ext cx="7077694" cy="29688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dropout regularization layer</a:t>
              </a:r>
              <a:endParaRPr lang="en-US"/>
            </a:p>
          </p:txBody>
        </p: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B00188C-8DE4-4C10-8979-0283CA97C355}"/>
              </a:ext>
            </a:extLst>
          </p:cNvPr>
          <p:cNvCxnSpPr>
            <a:cxnSpLocks/>
          </p:cNvCxnSpPr>
          <p:nvPr/>
        </p:nvCxnSpPr>
        <p:spPr>
          <a:xfrm>
            <a:off x="5599109" y="2270228"/>
            <a:ext cx="0" cy="23601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824B1A2-10D9-429F-B844-B4DE1239D9D9}"/>
              </a:ext>
            </a:extLst>
          </p:cNvPr>
          <p:cNvCxnSpPr>
            <a:cxnSpLocks/>
            <a:stCxn id="20" idx="2"/>
            <a:endCxn id="24" idx="0"/>
          </p:cNvCxnSpPr>
          <p:nvPr/>
        </p:nvCxnSpPr>
        <p:spPr>
          <a:xfrm flipH="1">
            <a:off x="5599107" y="2612571"/>
            <a:ext cx="2" cy="207200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ShallowNN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50F40E-BBF9-4912-A8CC-467354992B15}"/>
              </a:ext>
            </a:extLst>
          </p:cNvPr>
          <p:cNvSpPr txBox="1"/>
          <p:nvPr/>
        </p:nvSpPr>
        <p:spPr>
          <a:xfrm>
            <a:off x="3048990" y="3247303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314867C-5E1A-43D7-A24E-1BC89E430A4E}"/>
              </a:ext>
            </a:extLst>
          </p:cNvPr>
          <p:cNvSpPr/>
          <p:nvPr/>
        </p:nvSpPr>
        <p:spPr>
          <a:xfrm>
            <a:off x="4282679" y="2197658"/>
            <a:ext cx="2632859" cy="4149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b="1" dirty="0"/>
              <a:t>Block</a:t>
            </a:r>
            <a:endParaRPr lang="en-US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C6472C-8A98-4F48-A9F0-6A91080FF66B}"/>
              </a:ext>
            </a:extLst>
          </p:cNvPr>
          <p:cNvSpPr/>
          <p:nvPr/>
        </p:nvSpPr>
        <p:spPr>
          <a:xfrm>
            <a:off x="4282678" y="2758615"/>
            <a:ext cx="2632859" cy="4149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b="1" dirty="0"/>
              <a:t>Block</a:t>
            </a:r>
            <a:endParaRPr lang="en-US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B9884F7-D8FA-4C35-807C-756ADC91E078}"/>
              </a:ext>
            </a:extLst>
          </p:cNvPr>
          <p:cNvSpPr/>
          <p:nvPr/>
        </p:nvSpPr>
        <p:spPr>
          <a:xfrm>
            <a:off x="4282678" y="3315915"/>
            <a:ext cx="2632859" cy="4149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b="1" dirty="0"/>
              <a:t>Block</a:t>
            </a:r>
            <a:endParaRPr lang="en-US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D6E64CA-206E-444D-8539-BD920AF41610}"/>
              </a:ext>
            </a:extLst>
          </p:cNvPr>
          <p:cNvSpPr/>
          <p:nvPr/>
        </p:nvSpPr>
        <p:spPr>
          <a:xfrm>
            <a:off x="4282678" y="3836454"/>
            <a:ext cx="2632859" cy="4149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b="1" dirty="0"/>
              <a:t>BCE + Sigmoid</a:t>
            </a:r>
            <a:endParaRPr lang="en-US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391A3D-387C-44FA-915C-297E16193103}"/>
              </a:ext>
            </a:extLst>
          </p:cNvPr>
          <p:cNvSpPr/>
          <p:nvPr/>
        </p:nvSpPr>
        <p:spPr>
          <a:xfrm>
            <a:off x="4282677" y="4684574"/>
            <a:ext cx="2632859" cy="698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Binary Classification 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is_deprived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AB4E8E02-D0D7-468B-9A8E-D80F776FE32F}"/>
              </a:ext>
            </a:extLst>
          </p:cNvPr>
          <p:cNvSpPr/>
          <p:nvPr/>
        </p:nvSpPr>
        <p:spPr>
          <a:xfrm flipH="1">
            <a:off x="6915536" y="1699645"/>
            <a:ext cx="572382" cy="2740220"/>
          </a:xfrm>
          <a:prstGeom prst="rightBrace">
            <a:avLst>
              <a:gd name="adj1" fmla="val 8333"/>
              <a:gd name="adj2" fmla="val 28333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47974F06-272D-4357-8FE3-9CD29FF86838}"/>
              </a:ext>
            </a:extLst>
          </p:cNvPr>
          <p:cNvSpPr/>
          <p:nvPr/>
        </p:nvSpPr>
        <p:spPr>
          <a:xfrm>
            <a:off x="2569023" y="1532405"/>
            <a:ext cx="3033769" cy="4055597"/>
          </a:xfrm>
          <a:custGeom>
            <a:avLst/>
            <a:gdLst>
              <a:gd name="connsiteX0" fmla="*/ 0 w 3095362"/>
              <a:gd name="connsiteY0" fmla="*/ 4352957 h 4352957"/>
              <a:gd name="connsiteX1" fmla="*/ 1625600 w 3095362"/>
              <a:gd name="connsiteY1" fmla="*/ 245414 h 4352957"/>
              <a:gd name="connsiteX2" fmla="*/ 2989943 w 3095362"/>
              <a:gd name="connsiteY2" fmla="*/ 521185 h 4352957"/>
              <a:gd name="connsiteX3" fmla="*/ 3033486 w 3095362"/>
              <a:gd name="connsiteY3" fmla="*/ 956614 h 4352957"/>
              <a:gd name="connsiteX0" fmla="*/ 0 w 3033486"/>
              <a:gd name="connsiteY0" fmla="*/ 4265184 h 4265184"/>
              <a:gd name="connsiteX1" fmla="*/ 1625600 w 3033486"/>
              <a:gd name="connsiteY1" fmla="*/ 157641 h 4265184"/>
              <a:gd name="connsiteX2" fmla="*/ 3033486 w 3033486"/>
              <a:gd name="connsiteY2" fmla="*/ 868841 h 4265184"/>
              <a:gd name="connsiteX0" fmla="*/ 0 w 3033486"/>
              <a:gd name="connsiteY0" fmla="*/ 4107812 h 4107812"/>
              <a:gd name="connsiteX1" fmla="*/ 1625600 w 3033486"/>
              <a:gd name="connsiteY1" fmla="*/ 269 h 4107812"/>
              <a:gd name="connsiteX2" fmla="*/ 3033486 w 3033486"/>
              <a:gd name="connsiteY2" fmla="*/ 711469 h 4107812"/>
              <a:gd name="connsiteX0" fmla="*/ 0 w 3073475"/>
              <a:gd name="connsiteY0" fmla="*/ 4107923 h 4107923"/>
              <a:gd name="connsiteX1" fmla="*/ 1625600 w 3073475"/>
              <a:gd name="connsiteY1" fmla="*/ 380 h 4107923"/>
              <a:gd name="connsiteX2" fmla="*/ 3033486 w 3073475"/>
              <a:gd name="connsiteY2" fmla="*/ 711580 h 4107923"/>
              <a:gd name="connsiteX0" fmla="*/ 0 w 3033486"/>
              <a:gd name="connsiteY0" fmla="*/ 4107544 h 4107544"/>
              <a:gd name="connsiteX1" fmla="*/ 1625600 w 3033486"/>
              <a:gd name="connsiteY1" fmla="*/ 1 h 4107544"/>
              <a:gd name="connsiteX2" fmla="*/ 3033486 w 3033486"/>
              <a:gd name="connsiteY2" fmla="*/ 711201 h 4107544"/>
              <a:gd name="connsiteX0" fmla="*/ 0 w 3033486"/>
              <a:gd name="connsiteY0" fmla="*/ 4107544 h 4107544"/>
              <a:gd name="connsiteX1" fmla="*/ 1625600 w 3033486"/>
              <a:gd name="connsiteY1" fmla="*/ 1 h 4107544"/>
              <a:gd name="connsiteX2" fmla="*/ 3033486 w 3033486"/>
              <a:gd name="connsiteY2" fmla="*/ 711201 h 4107544"/>
              <a:gd name="connsiteX0" fmla="*/ 0 w 3033486"/>
              <a:gd name="connsiteY0" fmla="*/ 4107544 h 4107544"/>
              <a:gd name="connsiteX1" fmla="*/ 1625600 w 3033486"/>
              <a:gd name="connsiteY1" fmla="*/ 1 h 4107544"/>
              <a:gd name="connsiteX2" fmla="*/ 3033486 w 3033486"/>
              <a:gd name="connsiteY2" fmla="*/ 711201 h 4107544"/>
              <a:gd name="connsiteX0" fmla="*/ 0 w 3033486"/>
              <a:gd name="connsiteY0" fmla="*/ 3396343 h 3396343"/>
              <a:gd name="connsiteX1" fmla="*/ 3033486 w 3033486"/>
              <a:gd name="connsiteY1" fmla="*/ 0 h 3396343"/>
              <a:gd name="connsiteX0" fmla="*/ 8 w 3033494"/>
              <a:gd name="connsiteY0" fmla="*/ 3729371 h 3729371"/>
              <a:gd name="connsiteX1" fmla="*/ 3033494 w 3033494"/>
              <a:gd name="connsiteY1" fmla="*/ 333028 h 3729371"/>
              <a:gd name="connsiteX0" fmla="*/ 6 w 3033769"/>
              <a:gd name="connsiteY0" fmla="*/ 4410205 h 4410205"/>
              <a:gd name="connsiteX1" fmla="*/ 3033492 w 3033769"/>
              <a:gd name="connsiteY1" fmla="*/ 1013862 h 4410205"/>
              <a:gd name="connsiteX0" fmla="*/ 6 w 3033769"/>
              <a:gd name="connsiteY0" fmla="*/ 4306611 h 4306611"/>
              <a:gd name="connsiteX1" fmla="*/ 3033492 w 3033769"/>
              <a:gd name="connsiteY1" fmla="*/ 910268 h 4306611"/>
              <a:gd name="connsiteX0" fmla="*/ 6 w 3033769"/>
              <a:gd name="connsiteY0" fmla="*/ 4055597 h 4055597"/>
              <a:gd name="connsiteX1" fmla="*/ 3033492 w 3033769"/>
              <a:gd name="connsiteY1" fmla="*/ 659254 h 4055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33769" h="4055597">
                <a:moveTo>
                  <a:pt x="6" y="4055597"/>
                </a:moveTo>
                <a:cubicBezTo>
                  <a:pt x="-4832" y="-1721089"/>
                  <a:pt x="3067358" y="238340"/>
                  <a:pt x="3033492" y="659254"/>
                </a:cubicBezTo>
              </a:path>
            </a:pathLst>
          </a:custGeom>
          <a:noFill/>
          <a:ln w="762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BE93CF5-E8F6-48DB-8E5C-36669BB5FC2E}"/>
              </a:ext>
            </a:extLst>
          </p:cNvPr>
          <p:cNvGrpSpPr/>
          <p:nvPr/>
        </p:nvGrpSpPr>
        <p:grpSpPr>
          <a:xfrm>
            <a:off x="7474954" y="1380878"/>
            <a:ext cx="3578679" cy="3155497"/>
            <a:chOff x="1698171" y="1380878"/>
            <a:chExt cx="3578679" cy="315549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24AE621-6D93-4CF1-BDC7-0C11229897BF}"/>
                </a:ext>
              </a:extLst>
            </p:cNvPr>
            <p:cNvSpPr/>
            <p:nvPr/>
          </p:nvSpPr>
          <p:spPr>
            <a:xfrm>
              <a:off x="1698171" y="1380878"/>
              <a:ext cx="3578679" cy="31554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GB" b="1" dirty="0"/>
                <a:t>Block</a:t>
              </a:r>
              <a:endParaRPr lang="en-US" b="1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5A8D1EA-0C16-4589-8369-C70A385B133F}"/>
                </a:ext>
              </a:extLst>
            </p:cNvPr>
            <p:cNvSpPr/>
            <p:nvPr/>
          </p:nvSpPr>
          <p:spPr>
            <a:xfrm>
              <a:off x="2018805" y="1793174"/>
              <a:ext cx="3123212" cy="5581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batch normalization layer</a:t>
              </a:r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06E1D73-E8CC-45D5-8B09-019C8FA7ADCE}"/>
                </a:ext>
              </a:extLst>
            </p:cNvPr>
            <p:cNvSpPr/>
            <p:nvPr/>
          </p:nvSpPr>
          <p:spPr>
            <a:xfrm>
              <a:off x="2018804" y="2453799"/>
              <a:ext cx="3123212" cy="5122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ReLU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activation layer</a:t>
              </a:r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8524BDA-CF3A-4C74-AA22-DA5972B594B9}"/>
                </a:ext>
              </a:extLst>
            </p:cNvPr>
            <p:cNvSpPr/>
            <p:nvPr/>
          </p:nvSpPr>
          <p:spPr>
            <a:xfrm>
              <a:off x="2018804" y="3069755"/>
              <a:ext cx="3123212" cy="5937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linear layer</a:t>
              </a:r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AE4388E-4475-46A7-968E-38545AB12170}"/>
                </a:ext>
              </a:extLst>
            </p:cNvPr>
            <p:cNvSpPr/>
            <p:nvPr/>
          </p:nvSpPr>
          <p:spPr>
            <a:xfrm>
              <a:off x="2018804" y="3775407"/>
              <a:ext cx="3123212" cy="5937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dropout regularization layer</a:t>
              </a:r>
              <a:endParaRPr lang="en-US" dirty="0"/>
            </a:p>
          </p:txBody>
        </p:sp>
      </p:grpSp>
      <p:sp>
        <p:nvSpPr>
          <p:cNvPr id="25" name="Rounded Rectangle 24"/>
          <p:cNvSpPr/>
          <p:nvPr/>
        </p:nvSpPr>
        <p:spPr>
          <a:xfrm>
            <a:off x="7754355" y="365125"/>
            <a:ext cx="3291265" cy="76581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predict_nn.py</a:t>
            </a:r>
          </a:p>
        </p:txBody>
      </p:sp>
    </p:spTree>
    <p:extLst>
      <p:ext uri="{BB962C8B-B14F-4D97-AF65-F5344CB8AC3E}">
        <p14:creationId xmlns:p14="http://schemas.microsoft.com/office/powerpoint/2010/main" val="34757900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7907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b="1" dirty="0" smtClean="0">
                <a:solidFill>
                  <a:schemeClr val="bg1"/>
                </a:solidFill>
              </a:rPr>
              <a:t>6. </a:t>
            </a:r>
            <a:r>
              <a:rPr lang="nl-NL" b="1" dirty="0" err="1" smtClean="0">
                <a:solidFill>
                  <a:schemeClr val="bg1"/>
                </a:solidFill>
              </a:rPr>
              <a:t>Prediction</a:t>
            </a:r>
            <a:r>
              <a:rPr lang="nl-NL" b="1" dirty="0" smtClean="0">
                <a:solidFill>
                  <a:schemeClr val="bg1"/>
                </a:solidFill>
              </a:rPr>
              <a:t> </a:t>
            </a:r>
            <a:r>
              <a:rPr lang="nl-NL" b="1" dirty="0" err="1" smtClean="0">
                <a:solidFill>
                  <a:schemeClr val="bg1"/>
                </a:solidFill>
              </a:rPr>
              <a:t>results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88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find training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entire Trainer object can be found in the `vault`.</a:t>
            </a:r>
            <a:br>
              <a:rPr lang="en-US" dirty="0"/>
            </a:br>
            <a:r>
              <a:rPr lang="en-US" dirty="0"/>
              <a:t>Why a vault, and why is the script there?</a:t>
            </a:r>
            <a:br>
              <a:rPr lang="en-US" dirty="0"/>
            </a:br>
            <a:r>
              <a:rPr lang="en-US" dirty="0"/>
              <a:t>Well, </a:t>
            </a:r>
            <a:r>
              <a:rPr lang="en-US" dirty="0" err="1"/>
              <a:t>deserializing</a:t>
            </a:r>
            <a:r>
              <a:rPr lang="en-US" dirty="0"/>
              <a:t> a pickle you need the fitting class definition provided by the frozen (potentially outdated) code in the vault. </a:t>
            </a:r>
          </a:p>
          <a:p>
            <a:r>
              <a:rPr lang="en-US" dirty="0"/>
              <a:t>More </a:t>
            </a:r>
            <a:r>
              <a:rPr lang="en-US" dirty="0" err="1"/>
              <a:t>easilty</a:t>
            </a:r>
            <a:r>
              <a:rPr lang="en-US" dirty="0"/>
              <a:t>, I also stored the results as </a:t>
            </a:r>
            <a:r>
              <a:rPr lang="en-US" dirty="0" err="1"/>
              <a:t>builtin</a:t>
            </a:r>
            <a:r>
              <a:rPr lang="en-US" dirty="0"/>
              <a:t> (list):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01294"/>
            <a:ext cx="3858163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20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find model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Raw results of each cross validation performance  (loss and accuracy) can be found here: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 made the table just in Word.</a:t>
            </a:r>
            <a:br>
              <a:rPr lang="en-US" dirty="0" smtClean="0"/>
            </a:br>
            <a:r>
              <a:rPr lang="en-US" dirty="0" smtClean="0"/>
              <a:t>It has not other source file than the manuscript document.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044" y="2474768"/>
            <a:ext cx="6729956" cy="230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2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About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  <a:p>
            <a:endParaRPr lang="nl-NL" dirty="0"/>
          </a:p>
          <a:p>
            <a:r>
              <a:rPr lang="nl-NL" dirty="0"/>
              <a:t>46 </a:t>
            </a:r>
            <a:r>
              <a:rPr lang="nl-NL" dirty="0" err="1"/>
              <a:t>healthy</a:t>
            </a:r>
            <a:r>
              <a:rPr lang="nl-NL" dirty="0"/>
              <a:t> subjects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each</a:t>
            </a:r>
            <a:r>
              <a:rPr lang="nl-NL" dirty="0"/>
              <a:t> we have ☝️</a:t>
            </a:r>
          </a:p>
          <a:p>
            <a:pPr lvl="1"/>
            <a:r>
              <a:rPr lang="nl-NL" dirty="0"/>
              <a:t>23 </a:t>
            </a:r>
            <a:r>
              <a:rPr lang="nl-NL" dirty="0" err="1"/>
              <a:t>were</a:t>
            </a:r>
            <a:r>
              <a:rPr lang="nl-NL" dirty="0"/>
              <a:t> sleep </a:t>
            </a:r>
            <a:r>
              <a:rPr lang="nl-NL" dirty="0" err="1"/>
              <a:t>deprived</a:t>
            </a:r>
            <a:r>
              <a:rPr lang="nl-NL" dirty="0"/>
              <a:t> </a:t>
            </a:r>
            <a:r>
              <a:rPr lang="nl-NL" dirty="0" err="1"/>
              <a:t>overnight</a:t>
            </a:r>
            <a:endParaRPr lang="nl-NL" dirty="0"/>
          </a:p>
          <a:p>
            <a:pPr lvl="1"/>
            <a:r>
              <a:rPr lang="nl-NL" dirty="0"/>
              <a:t>23 </a:t>
            </a:r>
            <a:r>
              <a:rPr lang="nl-NL" dirty="0" err="1"/>
              <a:t>were</a:t>
            </a:r>
            <a:r>
              <a:rPr lang="nl-NL" dirty="0"/>
              <a:t> </a:t>
            </a:r>
            <a:r>
              <a:rPr lang="nl-NL" dirty="0" err="1"/>
              <a:t>controls</a:t>
            </a:r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0B258D-E19F-49B9-B032-694AFFB7F269}"/>
              </a:ext>
            </a:extLst>
          </p:cNvPr>
          <p:cNvSpPr txBox="1"/>
          <p:nvPr/>
        </p:nvSpPr>
        <p:spPr>
          <a:xfrm>
            <a:off x="-1424" y="6560504"/>
            <a:ext cx="121934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1) https://github.com/NMBU-Data-Science/RENT/blob/master/src/RENT/Classification_example.ipynb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endParaRPr lang="en-US" sz="1100" dirty="0"/>
          </a:p>
        </p:txBody>
      </p:sp>
      <p:grpSp>
        <p:nvGrpSpPr>
          <p:cNvPr id="36" name="Group 35"/>
          <p:cNvGrpSpPr/>
          <p:nvPr/>
        </p:nvGrpSpPr>
        <p:grpSpPr>
          <a:xfrm>
            <a:off x="9027323" y="0"/>
            <a:ext cx="3263406" cy="6664490"/>
            <a:chOff x="9027323" y="0"/>
            <a:chExt cx="3263406" cy="666449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58CCF4A-9CD9-4F8B-A8F2-009809E526AF}"/>
                </a:ext>
              </a:extLst>
            </p:cNvPr>
            <p:cNvSpPr txBox="1"/>
            <p:nvPr/>
          </p:nvSpPr>
          <p:spPr>
            <a:xfrm>
              <a:off x="9027323" y="2929175"/>
              <a:ext cx="28359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/>
                <a:t/>
              </a:r>
              <a:br>
                <a:rPr lang="en-GB" sz="2400" dirty="0"/>
              </a:br>
              <a:r>
                <a:rPr lang="en-GB" sz="2400" dirty="0"/>
                <a:t>T1</a:t>
              </a:r>
              <a:endParaRPr lang="en-US" sz="2400" dirty="0"/>
            </a:p>
          </p:txBody>
        </p:sp>
        <p:pic>
          <p:nvPicPr>
            <p:cNvPr id="7" name="Picture 2" descr="Axial T1W MRI of the brain. Though the entire image occupies hard disk... |  Download Scientific Diagram">
              <a:extLst>
                <a:ext uri="{FF2B5EF4-FFF2-40B4-BE49-F238E27FC236}">
                  <a16:creationId xmlns:a16="http://schemas.microsoft.com/office/drawing/2014/main" id="{6E5D891E-E67B-4911-B6C1-3E5B00175C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7323" y="3840350"/>
              <a:ext cx="2835907" cy="2824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A491C2C-2C44-4A28-A2E2-B03C976DCA9B}"/>
                </a:ext>
              </a:extLst>
            </p:cNvPr>
            <p:cNvGrpSpPr/>
            <p:nvPr/>
          </p:nvGrpSpPr>
          <p:grpSpPr>
            <a:xfrm>
              <a:off x="9027324" y="0"/>
              <a:ext cx="3263405" cy="3024466"/>
              <a:chOff x="8674899" y="241122"/>
              <a:chExt cx="3263405" cy="3024466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6A705AA-D18F-4C19-91E9-D31105CF0A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74899" y="672066"/>
                <a:ext cx="2835907" cy="2593522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B8C92D-347B-40E3-8509-8B3B3BDA407C}"/>
                  </a:ext>
                </a:extLst>
              </p:cNvPr>
              <p:cNvSpPr txBox="1"/>
              <p:nvPr/>
            </p:nvSpPr>
            <p:spPr>
              <a:xfrm>
                <a:off x="8750094" y="241122"/>
                <a:ext cx="31882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	DTI</a:t>
                </a:r>
                <a:endParaRPr lang="en-US" sz="2400" dirty="0"/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1504950" y="4142761"/>
            <a:ext cx="5762625" cy="2115332"/>
            <a:chOff x="1504950" y="4142761"/>
            <a:chExt cx="5762625" cy="2115332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1504950" y="5771537"/>
              <a:ext cx="5762625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/>
            <p:cNvGrpSpPr/>
            <p:nvPr/>
          </p:nvGrpSpPr>
          <p:grpSpPr>
            <a:xfrm>
              <a:off x="1604963" y="4907672"/>
              <a:ext cx="452438" cy="816240"/>
              <a:chOff x="1604963" y="4041510"/>
              <a:chExt cx="452438" cy="816240"/>
            </a:xfrm>
          </p:grpSpPr>
          <p:cxnSp>
            <p:nvCxnSpPr>
              <p:cNvPr id="15" name="Straight Arrow Connector 14"/>
              <p:cNvCxnSpPr/>
              <p:nvPr/>
            </p:nvCxnSpPr>
            <p:spPr>
              <a:xfrm>
                <a:off x="1809750" y="4371975"/>
                <a:ext cx="0" cy="485775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1604963" y="4041510"/>
                <a:ext cx="4524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dirty="0">
                    <a:solidFill>
                      <a:srgbClr val="FF0000"/>
                    </a:solidFill>
                  </a:rPr>
                  <a:t>T1 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3343280" y="4926722"/>
              <a:ext cx="452438" cy="816240"/>
              <a:chOff x="1604963" y="4041510"/>
              <a:chExt cx="452438" cy="816240"/>
            </a:xfrm>
          </p:grpSpPr>
          <p:cxnSp>
            <p:nvCxnSpPr>
              <p:cNvPr id="23" name="Straight Arrow Connector 22"/>
              <p:cNvCxnSpPr/>
              <p:nvPr/>
            </p:nvCxnSpPr>
            <p:spPr>
              <a:xfrm>
                <a:off x="1809750" y="4371975"/>
                <a:ext cx="0" cy="485775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1604963" y="4041510"/>
                <a:ext cx="4524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dirty="0">
                    <a:solidFill>
                      <a:srgbClr val="FF0000"/>
                    </a:solidFill>
                  </a:rPr>
                  <a:t>T2 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5089924" y="4949062"/>
              <a:ext cx="452438" cy="816240"/>
              <a:chOff x="1604963" y="4041510"/>
              <a:chExt cx="452438" cy="816240"/>
            </a:xfrm>
          </p:grpSpPr>
          <p:cxnSp>
            <p:nvCxnSpPr>
              <p:cNvPr id="26" name="Straight Arrow Connector 25"/>
              <p:cNvCxnSpPr/>
              <p:nvPr/>
            </p:nvCxnSpPr>
            <p:spPr>
              <a:xfrm>
                <a:off x="1809750" y="4371975"/>
                <a:ext cx="0" cy="485775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1604963" y="4041510"/>
                <a:ext cx="4524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dirty="0">
                    <a:solidFill>
                      <a:srgbClr val="FF0000"/>
                    </a:solidFill>
                  </a:rPr>
                  <a:t>T3 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6738347" y="4949062"/>
              <a:ext cx="452438" cy="816240"/>
              <a:chOff x="1604963" y="4041510"/>
              <a:chExt cx="452438" cy="816240"/>
            </a:xfrm>
          </p:grpSpPr>
          <p:cxnSp>
            <p:nvCxnSpPr>
              <p:cNvPr id="29" name="Straight Arrow Connector 28"/>
              <p:cNvCxnSpPr/>
              <p:nvPr/>
            </p:nvCxnSpPr>
            <p:spPr>
              <a:xfrm>
                <a:off x="1809750" y="4371975"/>
                <a:ext cx="0" cy="485775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/>
              <p:cNvSpPr txBox="1"/>
              <p:nvPr/>
            </p:nvSpPr>
            <p:spPr>
              <a:xfrm>
                <a:off x="1604963" y="4041510"/>
                <a:ext cx="4524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dirty="0">
                    <a:solidFill>
                      <a:srgbClr val="FF0000"/>
                    </a:solidFill>
                  </a:rPr>
                  <a:t>T4 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1" name="Sun 30"/>
            <p:cNvSpPr/>
            <p:nvPr/>
          </p:nvSpPr>
          <p:spPr>
            <a:xfrm>
              <a:off x="2305050" y="4142762"/>
              <a:ext cx="714375" cy="714375"/>
            </a:xfrm>
            <a:prstGeom prst="sun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un 31"/>
            <p:cNvSpPr/>
            <p:nvPr/>
          </p:nvSpPr>
          <p:spPr>
            <a:xfrm>
              <a:off x="5790011" y="4142761"/>
              <a:ext cx="714375" cy="714375"/>
            </a:xfrm>
            <a:prstGeom prst="sun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Moon 32"/>
            <p:cNvSpPr/>
            <p:nvPr/>
          </p:nvSpPr>
          <p:spPr>
            <a:xfrm>
              <a:off x="4137719" y="4142761"/>
              <a:ext cx="489349" cy="652239"/>
            </a:xfrm>
            <a:prstGeom prst="moon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05050" y="5888761"/>
              <a:ext cx="4766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Day 1			              Day 2</a:t>
              </a:r>
              <a:endParaRPr lang="en-US" dirty="0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847319AF-F930-4785-AB93-6D82240395E9}"/>
              </a:ext>
            </a:extLst>
          </p:cNvPr>
          <p:cNvSpPr/>
          <p:nvPr/>
        </p:nvSpPr>
        <p:spPr>
          <a:xfrm>
            <a:off x="436982" y="1399592"/>
            <a:ext cx="3358736" cy="14555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2 modalities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4 time points</a:t>
            </a:r>
          </a:p>
        </p:txBody>
      </p:sp>
    </p:spTree>
    <p:extLst>
      <p:ext uri="{BB962C8B-B14F-4D97-AF65-F5344CB8AC3E}">
        <p14:creationId xmlns:p14="http://schemas.microsoft.com/office/powerpoint/2010/main" val="121375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Source data file </a:t>
            </a:r>
            <a:r>
              <a:rPr lang="nl-N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structuring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sz="1800" dirty="0" smtClean="0"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Oslo_DBMASK.zip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├── </a:t>
            </a:r>
            <a:r>
              <a:rPr lang="en-US" sz="1800" dirty="0" err="1" smtClean="0"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nii</a:t>
            </a:r>
            <a:endParaRPr lang="en-US" sz="1800" dirty="0" smtClean="0"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│   ├── 001_20181..nii.gz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│   ├── 001_20182..nii.gz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│   └── 002_20181..nii.gz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└── </a:t>
            </a:r>
            <a:r>
              <a:rPr lang="en-US" sz="1800" dirty="0" err="1" smtClean="0"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rawmask</a:t>
            </a:r>
            <a:r>
              <a:rPr lang="en-US" sz="1800" dirty="0" smtClean="0"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   ├── 001_20181..nii.gz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   ├── 001_20182..nii.gz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   └── 002_20181..nii.gz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845" y="1825624"/>
            <a:ext cx="4383639" cy="435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805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Source data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4"/>
            <a:ext cx="3555802" cy="75931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199" y="2719875"/>
            <a:ext cx="10398369" cy="3457088"/>
          </a:xfrm>
        </p:spPr>
        <p:txBody>
          <a:bodyPr>
            <a:normAutofit/>
          </a:bodyPr>
          <a:lstStyle/>
          <a:p>
            <a:r>
              <a:rPr lang="nl-NL" dirty="0" smtClean="0"/>
              <a:t>T1</a:t>
            </a:r>
          </a:p>
          <a:p>
            <a:endParaRPr lang="nl-NL" dirty="0"/>
          </a:p>
          <a:p>
            <a:endParaRPr lang="nl-NL" dirty="0" smtClean="0"/>
          </a:p>
          <a:p>
            <a:pPr marL="0" indent="0">
              <a:buNone/>
            </a:pPr>
            <a:r>
              <a:rPr lang="nl-NL" dirty="0" smtClean="0"/>
              <a:t>Most </a:t>
            </a:r>
            <a:r>
              <a:rPr lang="nl-NL" dirty="0" err="1" smtClean="0"/>
              <a:t>annoyingly</a:t>
            </a:r>
            <a:r>
              <a:rPr lang="nl-NL" dirty="0" smtClean="0"/>
              <a:t>: these source files have different subject </a:t>
            </a:r>
            <a:r>
              <a:rPr lang="nl-NL" dirty="0" err="1" smtClean="0"/>
              <a:t>encodings</a:t>
            </a:r>
            <a:r>
              <a:rPr lang="nl-NL" dirty="0" smtClean="0"/>
              <a:t>.</a:t>
            </a:r>
            <a:br>
              <a:rPr lang="nl-NL" dirty="0" smtClean="0"/>
            </a:br>
            <a:r>
              <a:rPr lang="nl-NL" sz="1600" dirty="0" smtClean="0"/>
              <a:t>(</a:t>
            </a:r>
            <a:r>
              <a:rPr lang="nl-NL" sz="1600" dirty="0" err="1" smtClean="0"/>
              <a:t>the</a:t>
            </a:r>
            <a:r>
              <a:rPr lang="nl-NL" sz="1600" dirty="0" smtClean="0"/>
              <a:t> fix </a:t>
            </a:r>
            <a:r>
              <a:rPr lang="nl-NL" sz="1600" dirty="0" err="1" smtClean="0"/>
              <a:t>you</a:t>
            </a:r>
            <a:r>
              <a:rPr lang="nl-NL" sz="1600" dirty="0" smtClean="0"/>
              <a:t> </a:t>
            </a:r>
            <a:r>
              <a:rPr lang="nl-NL" sz="1600" dirty="0" err="1" smtClean="0"/>
              <a:t>can</a:t>
            </a:r>
            <a:r>
              <a:rPr lang="nl-NL" sz="1600" dirty="0" smtClean="0"/>
              <a:t> </a:t>
            </a:r>
            <a:r>
              <a:rPr lang="nl-NL" sz="1600" dirty="0" err="1" smtClean="0"/>
              <a:t>find</a:t>
            </a:r>
            <a:r>
              <a:rPr lang="nl-NL" sz="1600" dirty="0"/>
              <a:t> in </a:t>
            </a:r>
            <a:r>
              <a:rPr lang="nl-NL" sz="1600" dirty="0" smtClean="0"/>
              <a:t>…SLEEEP\data\kodence2code.txt</a:t>
            </a:r>
            <a:br>
              <a:rPr lang="nl-NL" sz="1600" dirty="0" smtClean="0"/>
            </a:br>
            <a:r>
              <a:rPr lang="nl-NL" sz="1600" dirty="0" err="1" smtClean="0"/>
              <a:t>implemented</a:t>
            </a:r>
            <a:r>
              <a:rPr lang="nl-NL" sz="1600" dirty="0" smtClean="0"/>
              <a:t> as </a:t>
            </a:r>
            <a:r>
              <a:rPr lang="nl-NL" sz="1600" dirty="0" err="1" smtClean="0"/>
              <a:t>lookup</a:t>
            </a:r>
            <a:r>
              <a:rPr lang="nl-NL" sz="1600" dirty="0" smtClean="0"/>
              <a:t> </a:t>
            </a:r>
            <a:r>
              <a:rPr lang="nl-NL" sz="1600" dirty="0" err="1" smtClean="0"/>
              <a:t>table</a:t>
            </a:r>
            <a:r>
              <a:rPr lang="nl-NL" sz="1600" dirty="0" smtClean="0"/>
              <a:t>: </a:t>
            </a:r>
            <a:r>
              <a:rPr lang="nl-NL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utils</a:t>
            </a: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NL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sub_lut</a:t>
            </a: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sub_lut</a:t>
            </a: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[‘656’] &gt; ‘0047</a:t>
            </a:r>
            <a:r>
              <a:rPr lang="nl-NL" sz="1600" dirty="0" smtClean="0"/>
              <a:t>)</a:t>
            </a:r>
          </a:p>
          <a:p>
            <a:pPr marL="0" indent="0">
              <a:buNone/>
            </a:pPr>
            <a:r>
              <a:rPr lang="nl-NL" dirty="0" smtClean="0"/>
              <a:t>Of course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also</a:t>
            </a:r>
            <a:r>
              <a:rPr lang="nl-NL" dirty="0" smtClean="0"/>
              <a:t> </a:t>
            </a:r>
            <a:r>
              <a:rPr lang="nl-NL" dirty="0" err="1" smtClean="0"/>
              <a:t>came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different directory </a:t>
            </a:r>
            <a:r>
              <a:rPr lang="nl-NL" dirty="0" err="1" smtClean="0"/>
              <a:t>structures</a:t>
            </a:r>
            <a:r>
              <a:rPr lang="nl-NL" dirty="0" smtClean="0"/>
              <a:t>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825625"/>
            <a:ext cx="3739618" cy="759313"/>
          </a:xfrm>
          <a:prstGeom prst="rect">
            <a:avLst/>
          </a:prstGeom>
        </p:spPr>
      </p:pic>
      <p:sp>
        <p:nvSpPr>
          <p:cNvPr id="7" name="Content Placeholder 3"/>
          <p:cNvSpPr txBox="1">
            <a:spLocks/>
          </p:cNvSpPr>
          <p:nvPr/>
        </p:nvSpPr>
        <p:spPr>
          <a:xfrm>
            <a:off x="6183923" y="2719875"/>
            <a:ext cx="5181600" cy="3457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 smtClean="0"/>
              <a:t>DTI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9223132" y="3614125"/>
            <a:ext cx="2769576" cy="6176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order_dti.py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499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T1 Source directory </a:t>
            </a:r>
            <a:r>
              <a:rPr lang="nl-N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nl-NL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Oslo_DBMASK.zip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nii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│   ├── </a:t>
            </a:r>
            <a:r>
              <a:rPr lang="en-US" sz="1800" b="1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001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│   │    ├── 20181..nii.gz    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│   │    └── 20182..nii.gz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│   └── </a:t>
            </a:r>
            <a:r>
              <a:rPr lang="en-US" sz="1800" b="1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002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│        └── 20181..nii.gz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└──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rawmask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│    ├── 20181..nii.gz    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│    └── 20182..nii.gz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└── </a:t>
            </a:r>
            <a:r>
              <a:rPr lang="en-US" sz="1800" b="1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002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└── 20181..nii.gz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395" y="1825625"/>
            <a:ext cx="409698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05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SLEEEP directory </a:t>
            </a:r>
            <a:r>
              <a:rPr lang="nl-N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nl-NL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Oslo_DBMASK.zip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US" sz="1800" b="1" u="sng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vols_MEMPRAGE</a:t>
            </a:r>
            <a:endParaRPr lang="en-US" sz="1800" b="1" u="sng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│   ├── 001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│   │    ├── 20181..nii.gz    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│   │    └── 20182..nii.gz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│   └── 002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│        └── 20181..nii.gz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└── </a:t>
            </a:r>
            <a:r>
              <a:rPr lang="en-US" sz="1800" b="1" u="sng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segs_vuno</a:t>
            </a:r>
            <a:endParaRPr lang="en-US" sz="1800" b="1" u="sng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│    ├── 20181..nii.gz    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│    └── 20182..nii.gz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└── 002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└── 20181..nii.gz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9275885" y="4036951"/>
            <a:ext cx="2769576" cy="6176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VUNO-rename.sh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9275885" y="2143052"/>
            <a:ext cx="2769576" cy="6176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VOL-move.py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254" y="1542382"/>
            <a:ext cx="4079632" cy="498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90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</TotalTime>
  <Words>1896</Words>
  <Application>Microsoft Office PowerPoint</Application>
  <PresentationFormat>Widescreen</PresentationFormat>
  <Paragraphs>384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MS UI Gothic</vt:lpstr>
      <vt:lpstr>Arial</vt:lpstr>
      <vt:lpstr>Calibri</vt:lpstr>
      <vt:lpstr>Calibri Light</vt:lpstr>
      <vt:lpstr>Courier New</vt:lpstr>
      <vt:lpstr>Times New Roman</vt:lpstr>
      <vt:lpstr>Wingdings</vt:lpstr>
      <vt:lpstr>Office Theme</vt:lpstr>
      <vt:lpstr>SLEEEP study  comprehensive documentation</vt:lpstr>
      <vt:lpstr>List of terms you might encounter in code/data:</vt:lpstr>
      <vt:lpstr>1 .Directory structuring</vt:lpstr>
      <vt:lpstr>Content</vt:lpstr>
      <vt:lpstr>About the data</vt:lpstr>
      <vt:lpstr>Source data file structuring</vt:lpstr>
      <vt:lpstr>Source data</vt:lpstr>
      <vt:lpstr>T1 Source directory structure</vt:lpstr>
      <vt:lpstr>SLEEEP directory structure</vt:lpstr>
      <vt:lpstr>2. Segmenting</vt:lpstr>
      <vt:lpstr>Overview of data generated:</vt:lpstr>
      <vt:lpstr>Preprocessing T1 MEMPRAGE to BRAIN data</vt:lpstr>
      <vt:lpstr>1. Generation of segs_vuno</vt:lpstr>
      <vt:lpstr>2. Generation of segs_samseg</vt:lpstr>
      <vt:lpstr>3. Generation of segs_freesurfer (1/2)</vt:lpstr>
      <vt:lpstr>3. Generation of segs_freesurfer (2/2)</vt:lpstr>
      <vt:lpstr>4. Generation of segs_fastsurfer</vt:lpstr>
      <vt:lpstr>4. Generation of segs_fastsurfer (2/2)</vt:lpstr>
      <vt:lpstr>2.5 Segmentation QC</vt:lpstr>
      <vt:lpstr>QC of semgentation</vt:lpstr>
      <vt:lpstr>Why are there different feature sets for each tool?</vt:lpstr>
      <vt:lpstr>3. Dice Analysis</vt:lpstr>
      <vt:lpstr>Computing Dice </vt:lpstr>
      <vt:lpstr>Old figure</vt:lpstr>
      <vt:lpstr>New figure</vt:lpstr>
      <vt:lpstr>Cause of CSF 0.0 scores</vt:lpstr>
      <vt:lpstr>4. Generation of radiomic features</vt:lpstr>
      <vt:lpstr>Computing Radiomics </vt:lpstr>
      <vt:lpstr>Conversion of individual radiomics to single dataframe</vt:lpstr>
      <vt:lpstr>Old Stability of radiomics features</vt:lpstr>
      <vt:lpstr>From RMAE to icc2</vt:lpstr>
      <vt:lpstr>Old Stability of radiomics features</vt:lpstr>
      <vt:lpstr>Photoshopping Heatmap</vt:lpstr>
      <vt:lpstr>Intermediate analysis of radiomic features</vt:lpstr>
      <vt:lpstr>White matter diffusivity</vt:lpstr>
      <vt:lpstr>White matter diffusivity</vt:lpstr>
      <vt:lpstr>White matter diffusivity</vt:lpstr>
      <vt:lpstr>Comparing to literature</vt:lpstr>
      <vt:lpstr>5. RENT Feature Extraction</vt:lpstr>
      <vt:lpstr>RENT hyperparameter grid search</vt:lpstr>
      <vt:lpstr>RENT hyperparameter Train Performance</vt:lpstr>
      <vt:lpstr>RENT hyperparameter Test performance 1</vt:lpstr>
      <vt:lpstr>5. Feature Extraction &amp; Prediction</vt:lpstr>
      <vt:lpstr>Feature selection and engineering in s6</vt:lpstr>
      <vt:lpstr>Trainer Class</vt:lpstr>
      <vt:lpstr>ShallowNN</vt:lpstr>
      <vt:lpstr>6. Prediction results</vt:lpstr>
      <vt:lpstr>Where to find training logs</vt:lpstr>
      <vt:lpstr>Where to find model performance</vt:lpstr>
    </vt:vector>
  </TitlesOfParts>
  <Company>AMC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we start off with</dc:title>
  <dc:creator>Poirot, M.G. (Maarten)</dc:creator>
  <cp:lastModifiedBy>Poirot, M.G. (Maarten)</cp:lastModifiedBy>
  <cp:revision>171</cp:revision>
  <dcterms:created xsi:type="dcterms:W3CDTF">2021-05-18T11:44:29Z</dcterms:created>
  <dcterms:modified xsi:type="dcterms:W3CDTF">2022-06-15T22:19:38Z</dcterms:modified>
</cp:coreProperties>
</file>